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4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5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sión 6" id="{eeebd643-7996-771b-bb10-2d8a3709909d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2E2019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2E2019"/>
                </a:solidFill>
                <a:latin typeface="+mn-lt"/>
              </a:rPr>
              <a:t>VP 2027–2031 del flujo después de impuestos (millones $)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VP del flujo después de impuestos</c:v>
                </c:pt>
              </c:strCache>
            </c:strRef>
          </c:tx>
          <c:spPr>
            <a:solidFill>
              <a:srgbClr val="5C6B73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5C6B73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E7D6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B7862F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A9BCC6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A. Mosquera</c:v>
                  </c:pt>
                  <c:pt idx="1">
                    <c:v>B. Zona franca</c:v>
                  </c:pt>
                  <c:pt idx="2">
                    <c:v>C. ZOMAC</c:v>
                  </c:pt>
                  <c:pt idx="3">
                    <c:v>B si incumple el PIAV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18725</c:v>
                </c:pt>
                <c:pt idx="1">
                  <c:v>20614</c:v>
                </c:pt>
                <c:pt idx="2">
                  <c:v>16470</c:v>
                </c:pt>
                <c:pt idx="3">
                  <c:v>17925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2E2019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C6B7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3E8EA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C6B7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2E2019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2E2019"/>
                </a:solidFill>
                <a:latin typeface="+mn-lt"/>
              </a:rPr>
              <a:t>Puntaje ponderado (1 a 5)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Puntaje</c:v>
                </c:pt>
              </c:strCache>
            </c:strRef>
          </c:tx>
          <c:spPr>
            <a:solidFill>
              <a:srgbClr val="5C6B73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5C6B73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E7D6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B7862F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A. Mosquera</c:v>
                  </c:pt>
                  <c:pt idx="1">
                    <c:v>B. Zona franca</c:v>
                  </c:pt>
                  <c:pt idx="2">
                    <c:v>C. ZOMAC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3.5</c:v>
                </c:pt>
                <c:pt idx="1">
                  <c:v>4.25</c:v>
                </c:pt>
                <c:pt idx="2">
                  <c:v>1.95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b="0" i="0" strike="noStrike" sz="1200" u="none">
                  <a:solidFill>
                    <a:srgbClr val="2E2019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C6B7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"/>
          <c:min val="0"/>
        </c:scaling>
        <c:delete val="0"/>
        <c:axPos val="l"/>
        <c:majorGridlines>
          <c:spPr>
            <a:ln w="6350" cap="flat">
              <a:solidFill>
                <a:srgbClr val="E3E8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C6B7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Supuestos: utilidad de $7.500 M en 2027, crecimiento 5 %, tasa de descuento 13 %, 65 % de exportaciones en zona franca, costos adicionales de $350 M (zona franca) y $1.200 M (ZOMAC).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solidFill>
          <a:srgbClr val="1B3A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rgbClr val="E3C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2000" dirty="0"/>
          </a:p>
        </p:txBody>
      </p:sp>
      <p:sp>
        <p:nvSpPr>
          <p:cNvPr id="4" name="Text 0"/>
          <p:cNvSpPr/>
          <p:nvPr/>
        </p:nvSpPr>
        <p:spPr>
          <a:xfrm>
            <a:off x="731520" y="603504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9B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Planeación Estratégica · Esp. Planeación Tributaria · Docente: Alexander Zamora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D8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6 · Estrategia y tributación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">
    <p:bg>
      <p:bgPr>
        <a:solidFill>
          <a:srgbClr val="1B3A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9BC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Decidir con la tributación en la mesa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3C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6 · Localización, régimen, estructura, inversión y desinversión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Ruta de la sesión</a:t>
            </a:r>
            <a:endParaRPr lang="en-US" sz="3200" dirty="0"/>
          </a:p>
        </p:txBody>
      </p:sp>
      <p:sp>
        <p:nvSpPr>
          <p:cNvPr id="3" name="kicker_393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AGENDA · 90 MINUTOS</a:t>
            </a:r>
            <a:endParaRPr lang="en-US" sz="1200" dirty="0"/>
          </a:p>
        </p:txBody>
      </p:sp>
      <p:sp>
        <p:nvSpPr>
          <p:cNvPr id="4" name="agline_394"/>
          <p:cNvSpPr/>
          <p:nvPr/>
        </p:nvSpPr>
        <p:spPr>
          <a:xfrm>
            <a:off x="1470660" y="1892808"/>
            <a:ext cx="9220200" cy="0"/>
          </a:xfrm>
          <a:prstGeom prst="line">
            <a:avLst/>
          </a:prstGeom>
          <a:noFill/>
          <a:ln w="19050">
            <a:solidFill>
              <a:srgbClr val="CBD5DA"/>
            </a:solidFill>
            <a:prstDash val="solid"/>
          </a:ln>
        </p:spPr>
      </p:sp>
      <p:sp>
        <p:nvSpPr>
          <p:cNvPr id="5" name="dot_395"/>
          <p:cNvSpPr/>
          <p:nvPr/>
        </p:nvSpPr>
        <p:spPr>
          <a:xfrm>
            <a:off x="1178052" y="1600200"/>
            <a:ext cx="585216" cy="585216"/>
          </a:xfrm>
          <a:prstGeom prst="ellipse">
            <a:avLst/>
          </a:prstGeom>
          <a:solidFill>
            <a:schemeClr val="tx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dotn_396"/>
          <p:cNvSpPr txBox="1"/>
          <p:nvPr/>
        </p:nvSpPr>
        <p:spPr>
          <a:xfrm>
            <a:off x="117805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agt_397"/>
          <p:cNvSpPr txBox="1"/>
          <p:nvPr/>
        </p:nvSpPr>
        <p:spPr>
          <a:xfrm>
            <a:off x="54864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0–10 min</a:t>
            </a:r>
            <a:endParaRPr lang="en-US" sz="1300" dirty="0"/>
          </a:p>
        </p:txBody>
      </p:sp>
      <p:sp>
        <p:nvSpPr>
          <p:cNvPr id="8" name="agl_398"/>
          <p:cNvSpPr txBox="1"/>
          <p:nvPr/>
        </p:nvSpPr>
        <p:spPr>
          <a:xfrm>
            <a:off x="59436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Pregunta detonante</a:t>
            </a:r>
            <a:endParaRPr lang="en-US" sz="1500" dirty="0"/>
          </a:p>
        </p:txBody>
      </p:sp>
      <p:sp>
        <p:nvSpPr>
          <p:cNvPr id="9" name="dot_399"/>
          <p:cNvSpPr/>
          <p:nvPr/>
        </p:nvSpPr>
        <p:spPr>
          <a:xfrm>
            <a:off x="302209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dotn_400"/>
          <p:cNvSpPr txBox="1"/>
          <p:nvPr/>
        </p:nvSpPr>
        <p:spPr>
          <a:xfrm>
            <a:off x="302209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agt_401"/>
          <p:cNvSpPr txBox="1"/>
          <p:nvPr/>
        </p:nvSpPr>
        <p:spPr>
          <a:xfrm>
            <a:off x="239268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10–30</a:t>
            </a:r>
            <a:endParaRPr lang="en-US" sz="1300" dirty="0"/>
          </a:p>
        </p:txBody>
      </p:sp>
      <p:sp>
        <p:nvSpPr>
          <p:cNvPr id="12" name="agl_402"/>
          <p:cNvSpPr txBox="1"/>
          <p:nvPr/>
        </p:nvSpPr>
        <p:spPr>
          <a:xfrm>
            <a:off x="243840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Factores tributarios</a:t>
            </a:r>
            <a:endParaRPr lang="en-US" sz="1500" dirty="0"/>
          </a:p>
        </p:txBody>
      </p:sp>
      <p:sp>
        <p:nvSpPr>
          <p:cNvPr id="13" name="dot_403"/>
          <p:cNvSpPr/>
          <p:nvPr/>
        </p:nvSpPr>
        <p:spPr>
          <a:xfrm>
            <a:off x="486613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dotn_404"/>
          <p:cNvSpPr txBox="1"/>
          <p:nvPr/>
        </p:nvSpPr>
        <p:spPr>
          <a:xfrm>
            <a:off x="486613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5" name="agt_405"/>
          <p:cNvSpPr txBox="1"/>
          <p:nvPr/>
        </p:nvSpPr>
        <p:spPr>
          <a:xfrm>
            <a:off x="423672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30–50</a:t>
            </a:r>
            <a:endParaRPr lang="en-US" sz="1300" dirty="0"/>
          </a:p>
        </p:txBody>
      </p:sp>
      <p:sp>
        <p:nvSpPr>
          <p:cNvPr id="16" name="agl_406"/>
          <p:cNvSpPr txBox="1"/>
          <p:nvPr/>
        </p:nvSpPr>
        <p:spPr>
          <a:xfrm>
            <a:off x="428244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Simulador y matriz</a:t>
            </a:r>
            <a:endParaRPr lang="en-US" sz="1500" dirty="0"/>
          </a:p>
        </p:txBody>
      </p:sp>
      <p:sp>
        <p:nvSpPr>
          <p:cNvPr id="17" name="dot_407"/>
          <p:cNvSpPr/>
          <p:nvPr/>
        </p:nvSpPr>
        <p:spPr>
          <a:xfrm>
            <a:off x="671017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dotn_408"/>
          <p:cNvSpPr txBox="1"/>
          <p:nvPr/>
        </p:nvSpPr>
        <p:spPr>
          <a:xfrm>
            <a:off x="671017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9" name="agt_409"/>
          <p:cNvSpPr txBox="1"/>
          <p:nvPr/>
        </p:nvSpPr>
        <p:spPr>
          <a:xfrm>
            <a:off x="608076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50–55</a:t>
            </a:r>
            <a:endParaRPr lang="en-US" sz="1300" dirty="0"/>
          </a:p>
        </p:txBody>
      </p:sp>
      <p:sp>
        <p:nvSpPr>
          <p:cNvPr id="20" name="agl_410"/>
          <p:cNvSpPr txBox="1"/>
          <p:nvPr/>
        </p:nvSpPr>
        <p:spPr>
          <a:xfrm>
            <a:off x="612648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Desinversión</a:t>
            </a:r>
            <a:endParaRPr lang="en-US" sz="1500" dirty="0"/>
          </a:p>
        </p:txBody>
      </p:sp>
      <p:sp>
        <p:nvSpPr>
          <p:cNvPr id="21" name="dot_411"/>
          <p:cNvSpPr/>
          <p:nvPr/>
        </p:nvSpPr>
        <p:spPr>
          <a:xfrm>
            <a:off x="855421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dotn_412"/>
          <p:cNvSpPr txBox="1"/>
          <p:nvPr/>
        </p:nvSpPr>
        <p:spPr>
          <a:xfrm>
            <a:off x="855421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3" name="agt_413"/>
          <p:cNvSpPr txBox="1"/>
          <p:nvPr/>
        </p:nvSpPr>
        <p:spPr>
          <a:xfrm>
            <a:off x="792480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55–80</a:t>
            </a:r>
            <a:endParaRPr lang="en-US" sz="1300" dirty="0"/>
          </a:p>
        </p:txBody>
      </p:sp>
      <p:sp>
        <p:nvSpPr>
          <p:cNvPr id="24" name="agl_414"/>
          <p:cNvSpPr txBox="1"/>
          <p:nvPr/>
        </p:nvSpPr>
        <p:spPr>
          <a:xfrm>
            <a:off x="797052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Debate evaluado</a:t>
            </a:r>
            <a:endParaRPr lang="en-US" sz="1500" dirty="0"/>
          </a:p>
        </p:txBody>
      </p:sp>
      <p:sp>
        <p:nvSpPr>
          <p:cNvPr id="25" name="dot_415"/>
          <p:cNvSpPr/>
          <p:nvPr/>
        </p:nvSpPr>
        <p:spPr>
          <a:xfrm>
            <a:off x="10398252" y="1600200"/>
            <a:ext cx="585216" cy="585216"/>
          </a:xfrm>
          <a:prstGeom prst="ellipse">
            <a:avLst/>
          </a:prstGeom>
          <a:solidFill>
            <a:schemeClr val="tx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dotn_416"/>
          <p:cNvSpPr txBox="1"/>
          <p:nvPr/>
        </p:nvSpPr>
        <p:spPr>
          <a:xfrm>
            <a:off x="1039825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27" name="agt_417"/>
          <p:cNvSpPr txBox="1"/>
          <p:nvPr/>
        </p:nvSpPr>
        <p:spPr>
          <a:xfrm>
            <a:off x="976884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80–90</a:t>
            </a:r>
            <a:endParaRPr lang="en-US" sz="1300" dirty="0"/>
          </a:p>
        </p:txBody>
      </p:sp>
      <p:sp>
        <p:nvSpPr>
          <p:cNvPr id="28" name="agl_418"/>
          <p:cNvSpPr txBox="1"/>
          <p:nvPr/>
        </p:nvSpPr>
        <p:spPr>
          <a:xfrm>
            <a:off x="981456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Cierre del módulo</a:t>
            </a:r>
            <a:endParaRPr lang="en-US" sz="1500" dirty="0"/>
          </a:p>
        </p:txBody>
      </p:sp>
      <p:sp>
        <p:nvSpPr>
          <p:cNvPr id="29" name="card_419"/>
          <p:cNvSpPr/>
          <p:nvPr/>
        </p:nvSpPr>
        <p:spPr>
          <a:xfrm>
            <a:off x="548640" y="3840480"/>
            <a:ext cx="11064240" cy="2286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cardh_420"/>
          <p:cNvSpPr txBox="1"/>
          <p:nvPr/>
        </p:nvSpPr>
        <p:spPr>
          <a:xfrm>
            <a:off x="777240" y="402336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Al terminar la sesión, usted podrá…</a:t>
            </a:r>
            <a:endParaRPr lang="en-US" sz="1800" dirty="0"/>
          </a:p>
        </p:txBody>
      </p:sp>
      <p:sp>
        <p:nvSpPr>
          <p:cNvPr id="31" name="bul_421"/>
          <p:cNvSpPr txBox="1"/>
          <p:nvPr/>
        </p:nvSpPr>
        <p:spPr>
          <a:xfrm>
            <a:off x="777240" y="4526280"/>
            <a:ext cx="10607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Analizar los factores tributarios en la localización, el régimen y la estructura societaria.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Evaluar alternativas de inversión y desinversión con criterios tributarios y no tributarios.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Argumentar el rol de la tributación en la estrategia.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¿Dónde construimos la planta exportadora?</a:t>
            </a:r>
            <a:endParaRPr lang="en-US" sz="3200" dirty="0"/>
          </a:p>
        </p:txBody>
      </p:sp>
      <p:sp>
        <p:nvSpPr>
          <p:cNvPr id="3" name="kicker_422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PREGUNTA DETONANTE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3474720" cy="2834640"/>
          </a:xfrm>
          <a:prstGeom prst="roundRect">
            <a:avLst>
              <a:gd name="adj" fmla="val 3226"/>
            </a:avLst>
          </a:prstGeom>
          <a:solidFill>
            <a:srgbClr val="EEF2F3"/>
          </a:solidFill>
          <a:ln w="25400">
            <a:solidFill>
              <a:srgbClr val="5C6B7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60020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5C6B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46888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3A4B"/>
                </a:solidFill>
              </a:rPr>
              <a:t>Ampliar en Mosquera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306324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1E1E"/>
                </a:solidFill>
              </a:rPr>
              <a:t>Régimen ordinario: 35 %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297680" y="1463040"/>
            <a:ext cx="3474720" cy="2834640"/>
          </a:xfrm>
          <a:prstGeom prst="roundRect">
            <a:avLst>
              <a:gd name="adj" fmla="val 3226"/>
            </a:avLst>
          </a:prstGeom>
          <a:solidFill>
            <a:srgbClr val="EEF2F3"/>
          </a:solidFill>
          <a:ln w="25400">
            <a:solidFill>
              <a:srgbClr val="2E7D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97680" y="160020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2E7D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4400" dirty="0"/>
          </a:p>
        </p:txBody>
      </p:sp>
      <p:sp>
        <p:nvSpPr>
          <p:cNvPr id="10" name="Text 8"/>
          <p:cNvSpPr txBox="1"/>
          <p:nvPr/>
        </p:nvSpPr>
        <p:spPr>
          <a:xfrm>
            <a:off x="4480560" y="246888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3A4B"/>
                </a:solidFill>
              </a:rPr>
              <a:t>Zona franca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4480560" y="306324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1E1E"/>
                </a:solidFill>
              </a:rPr>
              <a:t>20 % sobre la renta exportadora, con PIAV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046720" y="1463040"/>
            <a:ext cx="3474720" cy="2834640"/>
          </a:xfrm>
          <a:prstGeom prst="roundRect">
            <a:avLst>
              <a:gd name="adj" fmla="val 3226"/>
            </a:avLst>
          </a:prstGeom>
          <a:solidFill>
            <a:srgbClr val="EEF2F3"/>
          </a:solidFill>
          <a:ln w="25400">
            <a:solidFill>
              <a:srgbClr val="B7862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046720" y="160020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B786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44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0" y="246888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3A4B"/>
                </a:solidFill>
              </a:rPr>
              <a:t>Sociedad nueva en ZOMAC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8229600" y="306324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1E1E"/>
                </a:solidFill>
              </a:rPr>
              <a:t>Gran empresa: 75 % de la tarifa hasta 2027</a:t>
            </a:r>
            <a:endParaRPr lang="en-US" sz="1500" dirty="0"/>
          </a:p>
        </p:txBody>
      </p:sp>
      <p:sp>
        <p:nvSpPr>
          <p:cNvPr id="16" name="txt_423"/>
          <p:cNvSpPr txBox="1"/>
          <p:nvPr/>
        </p:nvSpPr>
        <p:spPr>
          <a:xfrm>
            <a:off x="548640" y="46634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rgbClr val="1B3A4B"/>
                </a:solidFill>
              </a:rPr>
              <a:t>Inversión de $24.000 M; utilidad de $7.500 M en 2027. "La ZOMAC paga menos impuesto el primer año, ¿no es obvio?"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Factores tributarios en cada decisión</a:t>
            </a:r>
            <a:endParaRPr lang="en-US" sz="3200" dirty="0"/>
          </a:p>
        </p:txBody>
      </p:sp>
      <p:sp>
        <p:nvSpPr>
          <p:cNvPr id="3" name="kicker_424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1 · VIGENTES A OCTUBRE DE 2026</a:t>
            </a:r>
            <a:endParaRPr lang="en-US" sz="1200" dirty="0"/>
          </a:p>
        </p:txBody>
      </p:sp>
      <p:graphicFrame>
        <p:nvGraphicFramePr>
          <p:cNvPr id="5" name="tbl_4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71323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Decisión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4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Factores tributarios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4B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Localización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Zona franca: 20 % sobre la renta proporcional a exportaciones y 35 % sobre el resto, con PIAV anual. ZOMAC: tarifa reducida y temporal para sociedades nuevas. ICA distinto por municipio.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Régimen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SIMPLE: ingresos inferiores a 100.000 UVT ($5.237 M en 2026); excluye sociedades con socios personas jurídicas.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Estructura societaria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Dividendos entre sociedades nacionales con retención trasladable; tasa mínima del 15 %; cláusula antiabuso (art. 869 ET).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Inversión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Depreciación, incentivos a renovables y a ciencia y tecnología, escudo fiscal de los intereses.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Desinversión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Activos fijos poseídos dos años o más: ganancia ocasional al 15 %; recuperación de depreciación al 35 %.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Zona franca: la tarifa depende de cuánto se exporte</a:t>
            </a:r>
            <a:endParaRPr lang="en-US" sz="3200" dirty="0"/>
          </a:p>
        </p:txBody>
      </p:sp>
      <p:sp>
        <p:nvSpPr>
          <p:cNvPr id="3" name="kicker_426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1 · ART. 240-1 ET (EXEQUIBLE, C-205 DE 2024)</a:t>
            </a:r>
            <a:endParaRPr lang="en-US" sz="1200" dirty="0"/>
          </a:p>
        </p:txBody>
      </p:sp>
      <p:sp>
        <p:nvSpPr>
          <p:cNvPr id="4" name="fbox_427"/>
          <p:cNvSpPr/>
          <p:nvPr/>
        </p:nvSpPr>
        <p:spPr>
          <a:xfrm>
            <a:off x="548640" y="1463040"/>
            <a:ext cx="1106424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formula_428"/>
          <p:cNvSpPr txBox="1"/>
          <p:nvPr/>
        </p:nvSpPr>
        <p:spPr>
          <a:xfrm>
            <a:off x="548640" y="1463040"/>
            <a:ext cx="11064240" cy="9144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chemeClr val="tx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Tarifa = % exportaciones × 20 % + (1 − % exportaciones) × 35 %</a:t>
            </a:r>
            <a:endParaRPr lang="en-US" sz="2400" dirty="0"/>
          </a:p>
        </p:txBody>
      </p:sp>
      <p:sp>
        <p:nvSpPr>
          <p:cNvPr id="6" name="stat_429"/>
          <p:cNvSpPr txBox="1"/>
          <p:nvPr/>
        </p:nvSpPr>
        <p:spPr>
          <a:xfrm>
            <a:off x="548640" y="2743200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2E7D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25,25 %</a:t>
            </a:r>
            <a:endParaRPr lang="en-US" sz="5400" dirty="0"/>
          </a:p>
        </p:txBody>
      </p:sp>
      <p:sp>
        <p:nvSpPr>
          <p:cNvPr id="7" name="statl_430"/>
          <p:cNvSpPr txBox="1"/>
          <p:nvPr/>
        </p:nvSpPr>
        <p:spPr>
          <a:xfrm>
            <a:off x="548640" y="3794760"/>
            <a:ext cx="5303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C6B73"/>
                </a:solidFill>
              </a:rPr>
              <a:t>tarifa combinada con 65 % de exportaciones</a:t>
            </a:r>
            <a:endParaRPr lang="en-US" sz="1400" dirty="0"/>
          </a:p>
        </p:txBody>
      </p:sp>
      <p:sp>
        <p:nvSpPr>
          <p:cNvPr id="8" name="card_431"/>
          <p:cNvSpPr/>
          <p:nvPr/>
        </p:nvSpPr>
        <p:spPr>
          <a:xfrm>
            <a:off x="6217920" y="2651760"/>
            <a:ext cx="5394960" cy="3200400"/>
          </a:xfrm>
          <a:prstGeom prst="roundRect">
            <a:avLst>
              <a:gd name="adj" fmla="val 22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cardh_432"/>
          <p:cNvSpPr txBox="1"/>
          <p:nvPr/>
        </p:nvSpPr>
        <p:spPr>
          <a:xfrm>
            <a:off x="6446520" y="2834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Condiciones</a:t>
            </a:r>
            <a:endParaRPr lang="en-US" sz="1800" dirty="0"/>
          </a:p>
        </p:txBody>
      </p:sp>
      <p:sp>
        <p:nvSpPr>
          <p:cNvPr id="10" name="cardb_433"/>
          <p:cNvSpPr txBox="1"/>
          <p:nvPr/>
        </p:nvSpPr>
        <p:spPr>
          <a:xfrm>
            <a:off x="6446520" y="3337560"/>
            <a:ext cx="493776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Suscribir y cumplir cada año el plan de internacionalización y anual de ventas (PIAV) con el Ministerio de Comercio. Si no se suscribe o se incumple, aplica la tarifa general del 35 %.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Las ventas al mercado nacional desde zona franca tienen tratamiento aduanero propio.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Dos límites que el caso pone a prueba</a:t>
            </a:r>
            <a:endParaRPr lang="en-US" sz="3200" dirty="0"/>
          </a:p>
        </p:txBody>
      </p:sp>
      <p:sp>
        <p:nvSpPr>
          <p:cNvPr id="3" name="kicker_434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1 · ZOMAC Y SIMPLE</a:t>
            </a:r>
            <a:endParaRPr lang="en-US" sz="1200" dirty="0"/>
          </a:p>
        </p:txBody>
      </p:sp>
      <p:sp>
        <p:nvSpPr>
          <p:cNvPr id="4" name="card_435"/>
          <p:cNvSpPr/>
          <p:nvPr/>
        </p:nvSpPr>
        <p:spPr>
          <a:xfrm>
            <a:off x="548640" y="1463040"/>
            <a:ext cx="5394960" cy="4389120"/>
          </a:xfrm>
          <a:prstGeom prst="roundRect">
            <a:avLst>
              <a:gd name="adj" fmla="val 1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cardh_436"/>
          <p:cNvSpPr txBox="1"/>
          <p:nvPr/>
        </p:nvSpPr>
        <p:spPr>
          <a:xfrm>
            <a:off x="777240" y="16459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ZOMAC: beneficio temporal</a:t>
            </a:r>
            <a:endParaRPr lang="en-US" sz="1800" dirty="0"/>
          </a:p>
        </p:txBody>
      </p:sp>
      <p:sp>
        <p:nvSpPr>
          <p:cNvPr id="6" name="cardb_437"/>
          <p:cNvSpPr txBox="1"/>
          <p:nvPr/>
        </p:nvSpPr>
        <p:spPr>
          <a:xfrm>
            <a:off x="777240" y="2148840"/>
            <a:ext cx="493776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Solo para sociedades nuevas que operen en los municipios ZOMAC.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Medianas y grandes: 75 % de la tarifa general hasta 2027.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Micro y pequeñas: 50 % entre 2025 y 2027.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Desde 2028: tarifa plena.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Quienes aplican este régimen quedan excluidos de la tasa mínima.</a:t>
            </a:r>
            <a:endParaRPr lang="en-US" sz="1600" dirty="0"/>
          </a:p>
        </p:txBody>
      </p:sp>
      <p:sp>
        <p:nvSpPr>
          <p:cNvPr id="7" name="card_438"/>
          <p:cNvSpPr/>
          <p:nvPr/>
        </p:nvSpPr>
        <p:spPr>
          <a:xfrm>
            <a:off x="6217920" y="1463040"/>
            <a:ext cx="5394960" cy="4389120"/>
          </a:xfrm>
          <a:prstGeom prst="roundRect">
            <a:avLst>
              <a:gd name="adj" fmla="val 1667"/>
            </a:avLst>
          </a:prstGeom>
          <a:solidFill>
            <a:srgbClr val="F4DCDC"/>
          </a:solidFill>
          <a:ln w="12700">
            <a:solidFill>
              <a:srgbClr val="F4DCDC"/>
            </a:solidFill>
            <a:prstDash val="solid"/>
          </a:ln>
        </p:spPr>
      </p:sp>
      <p:sp>
        <p:nvSpPr>
          <p:cNvPr id="8" name="cardh_439"/>
          <p:cNvSpPr txBox="1"/>
          <p:nvPr/>
        </p:nvSpPr>
        <p:spPr>
          <a:xfrm>
            <a:off x="6446520" y="16459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A23B3B"/>
                </a:solidFill>
              </a:rPr>
              <a:t>SIMPLE: no aplica aquí</a:t>
            </a:r>
            <a:endParaRPr lang="en-US" sz="1800" dirty="0"/>
          </a:p>
        </p:txBody>
      </p:sp>
      <p:sp>
        <p:nvSpPr>
          <p:cNvPr id="9" name="cardb_440"/>
          <p:cNvSpPr txBox="1"/>
          <p:nvPr/>
        </p:nvSpPr>
        <p:spPr>
          <a:xfrm>
            <a:off x="6446520" y="2148840"/>
            <a:ext cx="493776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Alimentos La Sabana supera las 100.000 UVT de ingresos.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Su filial y cualquier sociedad nueva tendrían como socio a una persona jurídica: excluidas.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Dividir la empresa para entrar al SIMPLE sería abuso y, además, el régimen excluye sociedades resultantes de escisiones recientes.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menor impuesto no es el mayor valor</a:t>
            </a:r>
            <a:endParaRPr lang="en-US" sz="3200" dirty="0"/>
          </a:p>
        </p:txBody>
      </p:sp>
      <p:sp>
        <p:nvSpPr>
          <p:cNvPr id="3" name="kicker_441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2 · SIMULADOR DE LOCALIZACIÓN (HOJA S6_LOCALIZACION)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371600"/>
          <a:ext cx="640080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8" name="tbl_4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0" y="1463040"/>
          <a:ext cx="429768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92024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Opción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4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Impuesto 2027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4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A. Mosquera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$2.625 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B. Zona franca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$1.805 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C. ZOMAC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BD3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$1.654 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BD3"/>
                    </a:solidFill>
                  </a:tcPr>
                </a:tc>
              </a:tr>
            </a:tbl>
          </a:graphicData>
        </a:graphic>
      </p:graphicFrame>
      <p:sp>
        <p:nvSpPr>
          <p:cNvPr id="6" name="txt_443"/>
          <p:cNvSpPr txBox="1"/>
          <p:nvPr/>
        </p:nvSpPr>
        <p:spPr>
          <a:xfrm>
            <a:off x="7315200" y="3566160"/>
            <a:ext cx="42976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La ZOMAC paga menos en 2027, pero el beneficio termina ese año y los sobrecostos logísticos ($1.200 M al año) pesan los cinco años.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¿Cuánto riesgo aguanta la zona franca?</a:t>
            </a:r>
            <a:endParaRPr lang="en-US" sz="3200" dirty="0"/>
          </a:p>
        </p:txBody>
      </p:sp>
      <p:sp>
        <p:nvSpPr>
          <p:cNvPr id="3" name="kicker_444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2 · SENSIBILIDAD</a:t>
            </a:r>
            <a:endParaRPr lang="en-US" sz="1200" dirty="0"/>
          </a:p>
        </p:txBody>
      </p:sp>
      <p:sp>
        <p:nvSpPr>
          <p:cNvPr id="4" name="stat_445"/>
          <p:cNvSpPr txBox="1"/>
          <p:nvPr/>
        </p:nvSpPr>
        <p:spPr>
          <a:xfrm>
            <a:off x="548640" y="146304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2E7D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$20.076 M</a:t>
            </a:r>
            <a:endParaRPr lang="en-US" sz="3600" dirty="0"/>
          </a:p>
        </p:txBody>
      </p:sp>
      <p:sp>
        <p:nvSpPr>
          <p:cNvPr id="5" name="statl_446"/>
          <p:cNvSpPr txBox="1"/>
          <p:nvPr/>
        </p:nvSpPr>
        <p:spPr>
          <a:xfrm>
            <a:off x="548640" y="237744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C6B73"/>
                </a:solidFill>
              </a:rPr>
              <a:t>valor esperado de B con 20 % de probabilidad de incumplir el PIAV (A vale $18.725 M)</a:t>
            </a:r>
            <a:endParaRPr lang="en-US" sz="1400" dirty="0"/>
          </a:p>
        </p:txBody>
      </p:sp>
      <p:sp>
        <p:nvSpPr>
          <p:cNvPr id="6" name="stat_447"/>
          <p:cNvSpPr txBox="1"/>
          <p:nvPr/>
        </p:nvSpPr>
        <p:spPr>
          <a:xfrm>
            <a:off x="4206240" y="146304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A23B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 70 %</a:t>
            </a:r>
            <a:endParaRPr lang="en-US" sz="4400" dirty="0"/>
          </a:p>
        </p:txBody>
      </p:sp>
      <p:sp>
        <p:nvSpPr>
          <p:cNvPr id="7" name="statl_448"/>
          <p:cNvSpPr txBox="1"/>
          <p:nvPr/>
        </p:nvSpPr>
        <p:spPr>
          <a:xfrm>
            <a:off x="4206240" y="237744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C6B73"/>
                </a:solidFill>
              </a:rPr>
              <a:t>probabilidad de incumplimiento a partir de la cual conviene más ampliar en Mosquera</a:t>
            </a:r>
            <a:endParaRPr lang="en-US" sz="1400" dirty="0"/>
          </a:p>
        </p:txBody>
      </p:sp>
      <p:sp>
        <p:nvSpPr>
          <p:cNvPr id="8" name="stat_449"/>
          <p:cNvSpPr txBox="1"/>
          <p:nvPr/>
        </p:nvSpPr>
        <p:spPr>
          <a:xfrm>
            <a:off x="7863840" y="146304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B786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 19 %</a:t>
            </a:r>
            <a:endParaRPr lang="en-US" sz="4400" dirty="0"/>
          </a:p>
        </p:txBody>
      </p:sp>
      <p:sp>
        <p:nvSpPr>
          <p:cNvPr id="9" name="statl_450"/>
          <p:cNvSpPr txBox="1"/>
          <p:nvPr/>
        </p:nvSpPr>
        <p:spPr>
          <a:xfrm>
            <a:off x="7863840" y="237744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C6B73"/>
                </a:solidFill>
              </a:rPr>
              <a:t>participación mínima de exportaciones para que la zona franca supere a Mosquera</a:t>
            </a:r>
            <a:endParaRPr lang="en-US" sz="1400" dirty="0"/>
          </a:p>
        </p:txBody>
      </p:sp>
      <p:sp>
        <p:nvSpPr>
          <p:cNvPr id="10" name="card_451"/>
          <p:cNvSpPr/>
          <p:nvPr/>
        </p:nvSpPr>
        <p:spPr>
          <a:xfrm>
            <a:off x="548640" y="4023360"/>
            <a:ext cx="11064240" cy="1828800"/>
          </a:xfrm>
          <a:prstGeom prst="roundRect">
            <a:avLst>
              <a:gd name="adj" fmla="val 4000"/>
            </a:avLst>
          </a:prstGeom>
          <a:solidFill>
            <a:srgbClr val="E2EFEA"/>
          </a:solidFill>
          <a:ln w="12700">
            <a:solidFill>
              <a:srgbClr val="E2EFEA"/>
            </a:solidFill>
            <a:prstDash val="solid"/>
          </a:ln>
        </p:spPr>
      </p:sp>
      <p:sp>
        <p:nvSpPr>
          <p:cNvPr id="11" name="cardh_452"/>
          <p:cNvSpPr txBox="1"/>
          <p:nvPr/>
        </p:nvSpPr>
        <p:spPr>
          <a:xfrm>
            <a:off x="777240" y="420624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E7D6B"/>
                </a:solidFill>
              </a:rPr>
              <a:t>Conclusión</a:t>
            </a:r>
            <a:endParaRPr lang="en-US" sz="1800" dirty="0"/>
          </a:p>
        </p:txBody>
      </p:sp>
      <p:sp>
        <p:nvSpPr>
          <p:cNvPr id="12" name="cardb_453"/>
          <p:cNvSpPr txBox="1"/>
          <p:nvPr/>
        </p:nvSpPr>
        <p:spPr>
          <a:xfrm>
            <a:off x="777240" y="4709160"/>
            <a:ext cx="10607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La zona franca crea más valor porque el negocio realmente exporta: el régimen premia una decisión con sustancia económica. Si la empresa no exportara, el beneficio desaparecería.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impuesto es un criterio, no la decisión</a:t>
            </a:r>
            <a:endParaRPr lang="en-US" sz="3200" dirty="0"/>
          </a:p>
        </p:txBody>
      </p:sp>
      <p:sp>
        <p:nvSpPr>
          <p:cNvPr id="3" name="kicker_454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2 · DECISIÓN MULTICRITERIO (HOJA S6_MULTICRITERIO)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371600"/>
          <a:ext cx="585216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10" name="tbl_4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766560" y="1463040"/>
          <a:ext cx="4846320" cy="914400"/>
        </p:xfrm>
        <a:graphic>
          <a:graphicData uri="http://schemas.openxmlformats.org/drawingml/2006/table">
            <a:tbl>
              <a:tblPr/>
              <a:tblGrid>
                <a:gridCol w="3749040"/>
                <a:gridCol w="1097280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Criterio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4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Peso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4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Valor después de impuestos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35 %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Riesgo normativo y de cumplimiento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20 %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Logística y acceso a mercados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20 %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Talento y operación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15 %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Reputación y relación con la comunidad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Vender la panadería: ¿acciones o activos?</a:t>
            </a:r>
            <a:endParaRPr lang="en-US" sz="3200" dirty="0"/>
          </a:p>
        </p:txBody>
      </p:sp>
      <p:sp>
        <p:nvSpPr>
          <p:cNvPr id="3" name="kicker_456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3 · DESINVERSIÓN (HOJA S6_DESINVERSION)</a:t>
            </a:r>
            <a:endParaRPr lang="en-US" sz="1200" dirty="0"/>
          </a:p>
        </p:txBody>
      </p:sp>
      <p:graphicFrame>
        <p:nvGraphicFramePr>
          <p:cNvPr id="11" name="tbl_4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658368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645920"/>
                <a:gridCol w="1645920"/>
              </a:tblGrid>
              <a:tr h="5486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Concepto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4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Acciones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4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Activos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4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Utilidad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$6.500 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$8.000 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Recuperación de depreciación (35 %)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$1.050 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Ganancia ocasional (15 %)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$975 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$750 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Impuesto total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BD3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$975 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BD3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$1.800 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BD3"/>
                    </a:solidFill>
                  </a:tcPr>
                </a:tc>
              </a:tr>
            </a:tbl>
          </a:graphicData>
        </a:graphic>
      </p:graphicFrame>
      <p:sp>
        <p:nvSpPr>
          <p:cNvPr id="5" name="card_458"/>
          <p:cNvSpPr/>
          <p:nvPr/>
        </p:nvSpPr>
        <p:spPr>
          <a:xfrm>
            <a:off x="7498080" y="1463040"/>
            <a:ext cx="4114800" cy="4389120"/>
          </a:xfrm>
          <a:prstGeom prst="roundRect">
            <a:avLst>
              <a:gd name="adj" fmla="val 177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cardh_459"/>
          <p:cNvSpPr txBox="1"/>
          <p:nvPr/>
        </p:nvSpPr>
        <p:spPr>
          <a:xfrm>
            <a:off x="7726680" y="164592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Lectura</a:t>
            </a:r>
            <a:endParaRPr lang="en-US" sz="1800" dirty="0"/>
          </a:p>
        </p:txBody>
      </p:sp>
      <p:sp>
        <p:nvSpPr>
          <p:cNvPr id="7" name="cardb_460"/>
          <p:cNvSpPr txBox="1"/>
          <p:nvPr/>
        </p:nvSpPr>
        <p:spPr>
          <a:xfrm>
            <a:off x="7726680" y="2148840"/>
            <a:ext cx="365760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Al vendedor le conviene vender acciones: menos impuesto y el dinero llega a la matriz.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Al comprador le suelen convenir los activos: no hereda contingencias y deprecia sobre el precio.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El precio se negocia. Y la venta tiene sentido porque la estrategia es enfocarse en pulpas y exportación.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Debate evaluado</a:t>
            </a:r>
            <a:endParaRPr lang="en-US" sz="3200" dirty="0"/>
          </a:p>
        </p:txBody>
      </p:sp>
      <p:sp>
        <p:nvSpPr>
          <p:cNvPr id="3" name="kicker_461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20 % DE LA NOTA · 25 MINUTOS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11064240" cy="1188720"/>
          </a:xfrm>
          <a:prstGeom prst="roundRect">
            <a:avLst>
              <a:gd name="adj" fmla="val 7692"/>
            </a:avLst>
          </a:prstGeom>
          <a:solidFill>
            <a:srgbClr val="EEF2F3"/>
          </a:solidFill>
          <a:ln w="12700">
            <a:solidFill>
              <a:srgbClr val="EEF2F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4630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"La variable tributaria debe decidir la estrategia de la empresa, no solo ajustarla."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548640" y="2926080"/>
            <a:ext cx="3474720" cy="731520"/>
          </a:xfrm>
          <a:prstGeom prst="roundRect">
            <a:avLst>
              <a:gd name="adj" fmla="val 10000"/>
            </a:avLst>
          </a:prstGeom>
          <a:solidFill>
            <a:srgbClr val="1B3A4B"/>
          </a:solidFill>
          <a:ln w="12700">
            <a:solidFill>
              <a:srgbClr val="1B3A4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29260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Junta directiva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297680" y="2926080"/>
            <a:ext cx="3474720" cy="731520"/>
          </a:xfrm>
          <a:prstGeom prst="roundRect">
            <a:avLst>
              <a:gd name="adj" fmla="val 10000"/>
            </a:avLst>
          </a:prstGeom>
          <a:solidFill>
            <a:srgbClr val="5C6B73"/>
          </a:solidFill>
          <a:ln w="12700">
            <a:solidFill>
              <a:srgbClr val="5C6B7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389120" y="29260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Director tributario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046720" y="2926080"/>
            <a:ext cx="3474720" cy="731520"/>
          </a:xfrm>
          <a:prstGeom prst="roundRect">
            <a:avLst>
              <a:gd name="adj" fmla="val 10000"/>
            </a:avLst>
          </a:prstGeom>
          <a:solidFill>
            <a:srgbClr val="1B3A4B"/>
          </a:solidFill>
          <a:ln w="12700">
            <a:solidFill>
              <a:srgbClr val="1B3A4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138160" y="29260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Gerente comercial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48640" y="3840480"/>
            <a:ext cx="3474720" cy="731520"/>
          </a:xfrm>
          <a:prstGeom prst="roundRect">
            <a:avLst>
              <a:gd name="adj" fmla="val 10000"/>
            </a:avLst>
          </a:prstGeom>
          <a:solidFill>
            <a:srgbClr val="5C6B73"/>
          </a:solidFill>
          <a:ln w="12700">
            <a:solidFill>
              <a:srgbClr val="5C6B7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" y="3840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DIAN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297680" y="3840480"/>
            <a:ext cx="3474720" cy="731520"/>
          </a:xfrm>
          <a:prstGeom prst="roundRect">
            <a:avLst>
              <a:gd name="adj" fmla="val 10000"/>
            </a:avLst>
          </a:prstGeom>
          <a:solidFill>
            <a:srgbClr val="1B3A4B"/>
          </a:solidFill>
          <a:ln w="12700">
            <a:solidFill>
              <a:srgbClr val="1B3A4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389120" y="3840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Alcaldía y comunidad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046720" y="3840480"/>
            <a:ext cx="3474720" cy="731520"/>
          </a:xfrm>
          <a:prstGeom prst="roundRect">
            <a:avLst>
              <a:gd name="adj" fmla="val 10000"/>
            </a:avLst>
          </a:prstGeom>
          <a:solidFill>
            <a:srgbClr val="5C6B73"/>
          </a:solidFill>
          <a:ln w="12700">
            <a:solidFill>
              <a:srgbClr val="5C6B7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138160" y="3840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Accionista minoritario</a:t>
            </a:r>
            <a:endParaRPr lang="en-US" sz="1600" dirty="0"/>
          </a:p>
        </p:txBody>
      </p:sp>
      <p:sp>
        <p:nvSpPr>
          <p:cNvPr id="18" name="txt_462"/>
          <p:cNvSpPr txBox="1"/>
          <p:nvPr/>
        </p:nvSpPr>
        <p:spPr>
          <a:xfrm>
            <a:off x="548640" y="4937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5C6B73"/>
                </a:solidFill>
              </a:rPr>
              <a:t>Apertura de 3 minutos · réplicas de 2 minutos · cierre de 1 minuto. Cada intervención cita un dato del caso o una norma vigente.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Seis sesiones, un solo proceso</a:t>
            </a:r>
            <a:endParaRPr lang="en-US" sz="3200" dirty="0"/>
          </a:p>
        </p:txBody>
      </p:sp>
      <p:sp>
        <p:nvSpPr>
          <p:cNvPr id="3" name="kicker_463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CIERRE DEL MÓDULO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E3C2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56032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Direccionar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E3C2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800" dirty="0"/>
          </a:p>
        </p:txBody>
      </p:sp>
      <p:sp>
        <p:nvSpPr>
          <p:cNvPr id="7" name="Text 5"/>
          <p:cNvSpPr txBox="1"/>
          <p:nvPr/>
        </p:nvSpPr>
        <p:spPr>
          <a:xfrm>
            <a:off x="2423160" y="256032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Leer el entorno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429768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E3C2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800" dirty="0"/>
          </a:p>
        </p:txBody>
      </p:sp>
      <p:sp>
        <p:nvSpPr>
          <p:cNvPr id="9" name="Text 7"/>
          <p:cNvSpPr txBox="1"/>
          <p:nvPr/>
        </p:nvSpPr>
        <p:spPr>
          <a:xfrm>
            <a:off x="4297680" y="256032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Leer la empresa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17220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E3C2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4800" dirty="0"/>
          </a:p>
        </p:txBody>
      </p:sp>
      <p:sp>
        <p:nvSpPr>
          <p:cNvPr id="11" name="Text 9"/>
          <p:cNvSpPr txBox="1"/>
          <p:nvPr/>
        </p:nvSpPr>
        <p:spPr>
          <a:xfrm>
            <a:off x="6172200" y="256032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Formular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804672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E3C2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4800" dirty="0"/>
          </a:p>
        </p:txBody>
      </p:sp>
      <p:sp>
        <p:nvSpPr>
          <p:cNvPr id="13" name="Text 11"/>
          <p:cNvSpPr txBox="1"/>
          <p:nvPr/>
        </p:nvSpPr>
        <p:spPr>
          <a:xfrm>
            <a:off x="8046720" y="256032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Medir y controlar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992124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E3C2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4800" dirty="0"/>
          </a:p>
        </p:txBody>
      </p:sp>
      <p:sp>
        <p:nvSpPr>
          <p:cNvPr id="15" name="Text 13"/>
          <p:cNvSpPr txBox="1"/>
          <p:nvPr/>
        </p:nvSpPr>
        <p:spPr>
          <a:xfrm>
            <a:off x="9921240" y="256032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Decidir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3931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E3C2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tributación es una variable estratégica con un límite claro: la sustancia económica y la legalidad.</a:t>
            </a:r>
            <a:endParaRPr lang="en-US" sz="2400" dirty="0"/>
          </a:p>
        </p:txBody>
      </p:sp>
      <p:sp>
        <p:nvSpPr>
          <p:cNvPr id="17" name="Shape 15"/>
          <p:cNvSpPr/>
          <p:nvPr/>
        </p:nvSpPr>
        <p:spPr>
          <a:xfrm>
            <a:off x="548640" y="5120640"/>
            <a:ext cx="11064240" cy="914400"/>
          </a:xfrm>
          <a:prstGeom prst="roundRect">
            <a:avLst>
              <a:gd name="adj" fmla="val 8000"/>
            </a:avLst>
          </a:prstGeom>
          <a:solidFill>
            <a:srgbClr val="2B4E61"/>
          </a:solidFill>
          <a:ln w="12700">
            <a:solidFill>
              <a:srgbClr val="2B4E6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77240" y="5120640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3C27A"/>
                </a:solidFill>
              </a:rPr>
              <a:t>Entrega  </a:t>
            </a:r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Caso de decisión (50 %) una semana después de esta sesión.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9BC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laneacion Estrategica">
  <a:themeElements>
    <a:clrScheme name="Planeacion Estrategica">
      <a:dk1>
        <a:srgbClr val="1E1E1E"/>
      </a:dk1>
      <a:lt1>
        <a:srgbClr val="FFFFFF"/>
      </a:lt1>
      <a:dk2>
        <a:srgbClr val="1B3A4B"/>
      </a:dk2>
      <a:lt2>
        <a:srgbClr val="EEF2F3"/>
      </a:lt2>
      <a:accent1>
        <a:srgbClr val="B7862F"/>
      </a:accent1>
      <a:accent2>
        <a:srgbClr val="2E7D6B"/>
      </a:accent2>
      <a:accent3>
        <a:srgbClr val="A23B3B"/>
      </a:accent3>
      <a:accent4>
        <a:srgbClr val="5C6B73"/>
      </a:accent4>
      <a:accent5>
        <a:srgbClr val="E3C27A"/>
      </a:accent5>
      <a:accent6>
        <a:srgbClr val="3E6A99"/>
      </a:accent6>
      <a:hlink>
        <a:srgbClr val="2E7D6B"/>
      </a:hlink>
      <a:folHlink>
        <a:srgbClr val="5C6B73"/>
      </a:folHlink>
    </a:clrScheme>
    <a:fontScheme name="Planeacion Estrategic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6 · Estrategia y tributación</dc:title>
  <dc:subject>PptxGenJS Presentation</dc:subject>
  <dc:creator>Alexander Zamora</dc:creator>
  <cp:lastModifiedBy>Alexander Zamora</cp:lastModifiedBy>
  <cp:revision>1</cp:revision>
  <dcterms:created xsi:type="dcterms:W3CDTF">2026-10-11T19:26:56Z</dcterms:created>
  <dcterms:modified xsi:type="dcterms:W3CDTF">2026-10-11T19:26:56Z</dcterms:modified>
</cp:coreProperties>
</file>