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5" id="{b78f9765-ec6b-7074-e383-1fa048712ef5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Lectura causa-efecto de abajo hacia arriba: aprendizaje → procesos → grupos de interés → resultados financieros.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Planeación Estratégica · Esp. Planeación Tributaria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8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Balanced Scorecard tributario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 se mide no se gestiona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Balanced Scorecard y control estratégico con variables tributarias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31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315"/>
          <p:cNvSpPr/>
          <p:nvPr/>
        </p:nvSpPr>
        <p:spPr>
          <a:xfrm>
            <a:off x="1470660" y="1892808"/>
            <a:ext cx="9220200" cy="0"/>
          </a:xfrm>
          <a:prstGeom prst="line">
            <a:avLst/>
          </a:prstGeom>
          <a:noFill/>
          <a:ln w="19050">
            <a:solidFill>
              <a:srgbClr val="CBD5DA"/>
            </a:solidFill>
            <a:prstDash val="solid"/>
          </a:ln>
        </p:spPr>
      </p:sp>
      <p:sp>
        <p:nvSpPr>
          <p:cNvPr id="5" name="dot_316"/>
          <p:cNvSpPr/>
          <p:nvPr/>
        </p:nvSpPr>
        <p:spPr>
          <a:xfrm>
            <a:off x="11780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317"/>
          <p:cNvSpPr txBox="1"/>
          <p:nvPr/>
        </p:nvSpPr>
        <p:spPr>
          <a:xfrm>
            <a:off x="11780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318"/>
          <p:cNvSpPr txBox="1"/>
          <p:nvPr/>
        </p:nvSpPr>
        <p:spPr>
          <a:xfrm>
            <a:off x="5486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319"/>
          <p:cNvSpPr txBox="1"/>
          <p:nvPr/>
        </p:nvSpPr>
        <p:spPr>
          <a:xfrm>
            <a:off x="5943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detonante</a:t>
            </a:r>
            <a:endParaRPr lang="en-US" sz="1500" dirty="0"/>
          </a:p>
        </p:txBody>
      </p:sp>
      <p:sp>
        <p:nvSpPr>
          <p:cNvPr id="9" name="dot_320"/>
          <p:cNvSpPr/>
          <p:nvPr/>
        </p:nvSpPr>
        <p:spPr>
          <a:xfrm>
            <a:off x="302209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321"/>
          <p:cNvSpPr txBox="1"/>
          <p:nvPr/>
        </p:nvSpPr>
        <p:spPr>
          <a:xfrm>
            <a:off x="302209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322"/>
          <p:cNvSpPr txBox="1"/>
          <p:nvPr/>
        </p:nvSpPr>
        <p:spPr>
          <a:xfrm>
            <a:off x="239268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10–30</a:t>
            </a:r>
            <a:endParaRPr lang="en-US" sz="1300" dirty="0"/>
          </a:p>
        </p:txBody>
      </p:sp>
      <p:sp>
        <p:nvSpPr>
          <p:cNvPr id="12" name="agl_323"/>
          <p:cNvSpPr txBox="1"/>
          <p:nvPr/>
        </p:nvSpPr>
        <p:spPr>
          <a:xfrm>
            <a:off x="243840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Balanced Scorecard</a:t>
            </a:r>
            <a:endParaRPr lang="en-US" sz="1500" dirty="0"/>
          </a:p>
        </p:txBody>
      </p:sp>
      <p:sp>
        <p:nvSpPr>
          <p:cNvPr id="13" name="dot_324"/>
          <p:cNvSpPr/>
          <p:nvPr/>
        </p:nvSpPr>
        <p:spPr>
          <a:xfrm>
            <a:off x="486613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325"/>
          <p:cNvSpPr txBox="1"/>
          <p:nvPr/>
        </p:nvSpPr>
        <p:spPr>
          <a:xfrm>
            <a:off x="486613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326"/>
          <p:cNvSpPr txBox="1"/>
          <p:nvPr/>
        </p:nvSpPr>
        <p:spPr>
          <a:xfrm>
            <a:off x="423672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30–50</a:t>
            </a:r>
            <a:endParaRPr lang="en-US" sz="1300" dirty="0"/>
          </a:p>
        </p:txBody>
      </p:sp>
      <p:sp>
        <p:nvSpPr>
          <p:cNvPr id="16" name="agl_327"/>
          <p:cNvSpPr txBox="1"/>
          <p:nvPr/>
        </p:nvSpPr>
        <p:spPr>
          <a:xfrm>
            <a:off x="428244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Indicadores tributarios</a:t>
            </a:r>
            <a:endParaRPr lang="en-US" sz="1500" dirty="0"/>
          </a:p>
        </p:txBody>
      </p:sp>
      <p:sp>
        <p:nvSpPr>
          <p:cNvPr id="17" name="dot_328"/>
          <p:cNvSpPr/>
          <p:nvPr/>
        </p:nvSpPr>
        <p:spPr>
          <a:xfrm>
            <a:off x="671017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329"/>
          <p:cNvSpPr txBox="1"/>
          <p:nvPr/>
        </p:nvSpPr>
        <p:spPr>
          <a:xfrm>
            <a:off x="671017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330"/>
          <p:cNvSpPr txBox="1"/>
          <p:nvPr/>
        </p:nvSpPr>
        <p:spPr>
          <a:xfrm>
            <a:off x="608076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50–75</a:t>
            </a:r>
            <a:endParaRPr lang="en-US" sz="1300" dirty="0"/>
          </a:p>
        </p:txBody>
      </p:sp>
      <p:sp>
        <p:nvSpPr>
          <p:cNvPr id="20" name="agl_331"/>
          <p:cNvSpPr txBox="1"/>
          <p:nvPr/>
        </p:nvSpPr>
        <p:spPr>
          <a:xfrm>
            <a:off x="612648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Taller</a:t>
            </a:r>
            <a:endParaRPr lang="en-US" sz="1500" dirty="0"/>
          </a:p>
        </p:txBody>
      </p:sp>
      <p:sp>
        <p:nvSpPr>
          <p:cNvPr id="21" name="dot_332"/>
          <p:cNvSpPr/>
          <p:nvPr/>
        </p:nvSpPr>
        <p:spPr>
          <a:xfrm>
            <a:off x="855421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333"/>
          <p:cNvSpPr txBox="1"/>
          <p:nvPr/>
        </p:nvSpPr>
        <p:spPr>
          <a:xfrm>
            <a:off x="855421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334"/>
          <p:cNvSpPr txBox="1"/>
          <p:nvPr/>
        </p:nvSpPr>
        <p:spPr>
          <a:xfrm>
            <a:off x="792480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75–85</a:t>
            </a:r>
            <a:endParaRPr lang="en-US" sz="1300" dirty="0"/>
          </a:p>
        </p:txBody>
      </p:sp>
      <p:sp>
        <p:nvSpPr>
          <p:cNvPr id="24" name="agl_335"/>
          <p:cNvSpPr txBox="1"/>
          <p:nvPr/>
        </p:nvSpPr>
        <p:spPr>
          <a:xfrm>
            <a:off x="797052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Control estratégico</a:t>
            </a:r>
            <a:endParaRPr lang="en-US" sz="1500" dirty="0"/>
          </a:p>
        </p:txBody>
      </p:sp>
      <p:sp>
        <p:nvSpPr>
          <p:cNvPr id="25" name="dot_336"/>
          <p:cNvSpPr/>
          <p:nvPr/>
        </p:nvSpPr>
        <p:spPr>
          <a:xfrm>
            <a:off x="103982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337"/>
          <p:cNvSpPr txBox="1"/>
          <p:nvPr/>
        </p:nvSpPr>
        <p:spPr>
          <a:xfrm>
            <a:off x="103982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338"/>
          <p:cNvSpPr txBox="1"/>
          <p:nvPr/>
        </p:nvSpPr>
        <p:spPr>
          <a:xfrm>
            <a:off x="97688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85–90</a:t>
            </a:r>
            <a:endParaRPr lang="en-US" sz="1300" dirty="0"/>
          </a:p>
        </p:txBody>
      </p:sp>
      <p:sp>
        <p:nvSpPr>
          <p:cNvPr id="28" name="agl_339"/>
          <p:cNvSpPr txBox="1"/>
          <p:nvPr/>
        </p:nvSpPr>
        <p:spPr>
          <a:xfrm>
            <a:off x="98145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Caso y debate</a:t>
            </a:r>
            <a:endParaRPr lang="en-US" sz="1500" dirty="0"/>
          </a:p>
        </p:txBody>
      </p:sp>
      <p:sp>
        <p:nvSpPr>
          <p:cNvPr id="29" name="card_340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cardh_341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1" name="bul_342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Construir un mapa estratégico y un BSC con indicadores de gestión tributaria.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Definir indicadores con fórmula, meta, responsable y semáforo.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Diseñar mecanismos de control que incluyan el riesgo fiscal.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¿Cómo se mide hoy el área de impuestos?</a:t>
            </a:r>
            <a:endParaRPr lang="en-US" sz="3200" dirty="0"/>
          </a:p>
        </p:txBody>
      </p:sp>
      <p:sp>
        <p:nvSpPr>
          <p:cNvPr id="3" name="kicker_34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554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"Que no haya sanciones y que paguemos a tiempo."</a:t>
            </a:r>
            <a:endParaRPr lang="en-US" sz="2800" dirty="0"/>
          </a:p>
        </p:txBody>
      </p:sp>
      <p:sp>
        <p:nvSpPr>
          <p:cNvPr id="6" name="txt_344"/>
          <p:cNvSpPr txBox="1"/>
          <p:nvPr/>
        </p:nvSpPr>
        <p:spPr>
          <a:xfrm>
            <a:off x="548640" y="310896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B7862F"/>
                </a:solidFill>
              </a:rPr>
              <a:t>¿Un área que nunca recibe sanciones, pero no aprovecha ningún beneficio legal ni participa en las decisiones, hace bien su trabajo?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mapa estratégico con la variable tributaria</a:t>
            </a:r>
            <a:endParaRPr lang="en-US" sz="3200" dirty="0"/>
          </a:p>
        </p:txBody>
      </p:sp>
      <p:sp>
        <p:nvSpPr>
          <p:cNvPr id="3" name="kicker_34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KAPLAN Y NORTON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560320" cy="960120"/>
          </a:xfrm>
          <a:prstGeom prst="roundRect">
            <a:avLst>
              <a:gd name="adj" fmla="val 7619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Financiera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3291840" y="137160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20440" y="1371600"/>
            <a:ext cx="7955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Optimizar legalmente la carga · evitar costos por incumplimiento · proteger la liquidez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560320"/>
            <a:ext cx="2560320" cy="960120"/>
          </a:xfrm>
          <a:prstGeom prst="roundRect">
            <a:avLst>
              <a:gd name="adj" fmla="val 7619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56032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Grupos de interés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3291840" y="256032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560320"/>
            <a:ext cx="7955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Ser un contribuyente confiable para la DIAN, los municipios y los accionistas</a:t>
            </a:r>
            <a:endParaRPr lang="en-US" sz="1600" dirty="0"/>
          </a:p>
        </p:txBody>
      </p:sp>
      <p:sp>
        <p:nvSpPr>
          <p:cNvPr id="12" name="arrow_346"/>
          <p:cNvSpPr/>
          <p:nvPr/>
        </p:nvSpPr>
        <p:spPr>
          <a:xfrm flipV="1">
            <a:off x="1828800" y="2350008"/>
            <a:ext cx="914" cy="192024"/>
          </a:xfrm>
          <a:prstGeom prst="line">
            <a:avLst/>
          </a:prstGeom>
          <a:noFill/>
          <a:ln w="25400">
            <a:solidFill>
              <a:srgbClr val="5C6B73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48640" y="3749040"/>
            <a:ext cx="2560320" cy="960120"/>
          </a:xfrm>
          <a:prstGeom prst="roundRect">
            <a:avLst>
              <a:gd name="adj" fmla="val 7619"/>
            </a:avLst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74904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Procesos internos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291840" y="374904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520440" y="3749040"/>
            <a:ext cx="7955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Asegurar soportes · evaluar fiscalmente las decisiones · controlar la tasa mínima</a:t>
            </a:r>
            <a:endParaRPr lang="en-US" sz="1600" dirty="0"/>
          </a:p>
        </p:txBody>
      </p:sp>
      <p:sp>
        <p:nvSpPr>
          <p:cNvPr id="17" name="arrow_347"/>
          <p:cNvSpPr/>
          <p:nvPr/>
        </p:nvSpPr>
        <p:spPr>
          <a:xfrm flipV="1">
            <a:off x="1828800" y="3538728"/>
            <a:ext cx="914" cy="192024"/>
          </a:xfrm>
          <a:prstGeom prst="line">
            <a:avLst/>
          </a:prstGeom>
          <a:noFill/>
          <a:ln w="25400">
            <a:solidFill>
              <a:srgbClr val="5C6B73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548640" y="4937760"/>
            <a:ext cx="2560320" cy="960120"/>
          </a:xfrm>
          <a:prstGeom prst="roundRect">
            <a:avLst>
              <a:gd name="adj" fmla="val 7619"/>
            </a:avLst>
          </a:prstGeom>
          <a:solidFill>
            <a:srgbClr val="2E7D6B"/>
          </a:solidFill>
          <a:ln w="12700">
            <a:solidFill>
              <a:srgbClr val="2E7D6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493776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Aprendizaje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3291840" y="493776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520440" y="4937760"/>
            <a:ext cx="7955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Anticipar cambios normativos · fortalecer capacidades y sistemas</a:t>
            </a:r>
            <a:endParaRPr lang="en-US" sz="1600" dirty="0"/>
          </a:p>
        </p:txBody>
      </p:sp>
      <p:sp>
        <p:nvSpPr>
          <p:cNvPr id="22" name="arrow_348"/>
          <p:cNvSpPr/>
          <p:nvPr/>
        </p:nvSpPr>
        <p:spPr>
          <a:xfrm flipV="1">
            <a:off x="1828800" y="4727448"/>
            <a:ext cx="914" cy="192024"/>
          </a:xfrm>
          <a:prstGeom prst="line">
            <a:avLst/>
          </a:prstGeom>
          <a:noFill/>
          <a:ln w="25400">
            <a:solidFill>
              <a:srgbClr val="5C6B73"/>
            </a:solidFill>
            <a:prstDash val="solid"/>
            <a:tailEnd type="triangle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Indicadores de gestión tributaria</a:t>
            </a:r>
            <a:endParaRPr lang="en-US" sz="3200" dirty="0"/>
          </a:p>
        </p:txBody>
      </p:sp>
      <p:sp>
        <p:nvSpPr>
          <p:cNvPr id="3" name="kicker_34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FÓRMULA, META Y SENTIDO</a:t>
            </a:r>
            <a:endParaRPr lang="en-US" sz="1200" dirty="0"/>
          </a:p>
        </p:txBody>
      </p:sp>
      <p:graphicFrame>
        <p:nvGraphicFramePr>
          <p:cNvPr id="6" name="tbl_3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291840"/>
                <a:gridCol w="3931920"/>
                <a:gridCol w="1828800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Perspectiva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Financiera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Sanciones e intereses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Sanciones + intereses del periodo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Financiera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 de recuperación de saldos a favor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 entre solicitud y devolución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50 días hábiles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Tasa de tributación depurada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Impuesto depurado / utilidad depurada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15 %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Inversiones evaluadas fiscalmente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Inversiones &gt; $5.000 M con análisis / 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Rechazo de facturas electrónicas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Rechazadas / emitidas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Grupos de interés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Cumplimiento oportuno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Declaraciones a tiempo / 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Aprendizaje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Análisis de reformas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 entre la ley y el informe de impacto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30 días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tasa efectiva más baja no es la mejor</a:t>
            </a:r>
            <a:endParaRPr lang="en-US" sz="3200" dirty="0"/>
          </a:p>
        </p:txBody>
      </p:sp>
      <p:sp>
        <p:nvSpPr>
          <p:cNvPr id="3" name="kicker_35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NOTA DE RIGOR Y TASA MÍNIMA</a:t>
            </a:r>
            <a:endParaRPr lang="en-US" sz="1200" dirty="0"/>
          </a:p>
        </p:txBody>
      </p:sp>
      <p:sp>
        <p:nvSpPr>
          <p:cNvPr id="4" name="card_352"/>
          <p:cNvSpPr/>
          <p:nvPr/>
        </p:nvSpPr>
        <p:spPr>
          <a:xfrm>
            <a:off x="54864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353"/>
          <p:cNvSpPr txBox="1"/>
          <p:nvPr/>
        </p:nvSpPr>
        <p:spPr>
          <a:xfrm>
            <a:off x="77724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Por qué no fijar una "ETR mínima"</a:t>
            </a:r>
            <a:endParaRPr lang="en-US" sz="1800" dirty="0"/>
          </a:p>
        </p:txBody>
      </p:sp>
      <p:sp>
        <p:nvSpPr>
          <p:cNvPr id="6" name="cardb_354"/>
          <p:cNvSpPr txBox="1"/>
          <p:nvPr/>
        </p:nvSpPr>
        <p:spPr>
          <a:xfrm>
            <a:off x="77724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Una meta de tasa efectiva lo más baja posible incentiva conductas riesgosas.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La meta correcta: que la tasa efectiva sea la que corresponde a las decisiones de negocio y a los beneficios legales, y que se pueda explicar.</a:t>
            </a:r>
            <a:endParaRPr lang="en-US" sz="1600" dirty="0"/>
          </a:p>
        </p:txBody>
      </p:sp>
      <p:sp>
        <p:nvSpPr>
          <p:cNvPr id="7" name="stat_355"/>
          <p:cNvSpPr txBox="1"/>
          <p:nvPr/>
        </p:nvSpPr>
        <p:spPr>
          <a:xfrm>
            <a:off x="6309360" y="146304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12,3 %</a:t>
            </a:r>
            <a:endParaRPr lang="en-US" sz="4400" dirty="0"/>
          </a:p>
        </p:txBody>
      </p:sp>
      <p:sp>
        <p:nvSpPr>
          <p:cNvPr id="8" name="statl_356"/>
          <p:cNvSpPr txBox="1"/>
          <p:nvPr/>
        </p:nvSpPr>
        <p:spPr>
          <a:xfrm>
            <a:off x="6309360" y="237744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tasa de tributación depurada del ejemplo (impuesto $1.900 M / utilidad depurada $15.400 M)</a:t>
            </a:r>
            <a:endParaRPr lang="en-US" sz="1400" dirty="0"/>
          </a:p>
        </p:txBody>
      </p:sp>
      <p:sp>
        <p:nvSpPr>
          <p:cNvPr id="9" name="stat_357"/>
          <p:cNvSpPr txBox="1"/>
          <p:nvPr/>
        </p:nvSpPr>
        <p:spPr>
          <a:xfrm>
            <a:off x="6309360" y="329184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$410 M</a:t>
            </a:r>
            <a:endParaRPr lang="en-US" sz="4400" dirty="0"/>
          </a:p>
        </p:txBody>
      </p:sp>
      <p:sp>
        <p:nvSpPr>
          <p:cNvPr id="10" name="statl_358"/>
          <p:cNvSpPr txBox="1"/>
          <p:nvPr/>
        </p:nvSpPr>
        <p:spPr>
          <a:xfrm>
            <a:off x="6309360" y="420624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impuesto a adicionar para llegar al 15 % (hoja S5_TTD)</a:t>
            </a:r>
            <a:endParaRPr lang="en-US" sz="1400" dirty="0"/>
          </a:p>
        </p:txBody>
      </p:sp>
      <p:sp>
        <p:nvSpPr>
          <p:cNvPr id="11" name="txt_359"/>
          <p:cNvSpPr txBox="1"/>
          <p:nvPr/>
        </p:nvSpPr>
        <p:spPr>
          <a:xfrm>
            <a:off x="6309360" y="5120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i="1" dirty="0">
                <a:solidFill>
                  <a:srgbClr val="5C6B73"/>
                </a:solidFill>
              </a:rPr>
              <a:t>Un beneficio tributario puede quedar neutralizado por la tasa mínima.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tablero que se lee en un minuto</a:t>
            </a:r>
            <a:endParaRPr lang="en-US" sz="3200" dirty="0"/>
          </a:p>
        </p:txBody>
      </p:sp>
      <p:sp>
        <p:nvSpPr>
          <p:cNvPr id="3" name="kicker_360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SEMÁFORO (HOJA S5_BSC)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49808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280160"/>
                <a:gridCol w="1280160"/>
                <a:gridCol w="1280160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Sanciones e intereses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Rojo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CC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 de recuperación de saldos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50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Verde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Tasa de tributación depurada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15 %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Verde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Requerimientos atendidos en plazo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Rojo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CC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Rechazo de facturas electrónicas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0,5 %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Amarillo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Inversiones evaluadas fiscalmente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Rojo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5" name="card_361"/>
          <p:cNvSpPr/>
          <p:nvPr/>
        </p:nvSpPr>
        <p:spPr>
          <a:xfrm>
            <a:off x="8412480" y="1463040"/>
            <a:ext cx="3200400" cy="393192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362"/>
          <p:cNvSpPr txBox="1"/>
          <p:nvPr/>
        </p:nvSpPr>
        <p:spPr>
          <a:xfrm>
            <a:off x="8641080" y="16459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Lectura</a:t>
            </a:r>
            <a:endParaRPr lang="en-US" sz="1800" dirty="0"/>
          </a:p>
        </p:txBody>
      </p:sp>
      <p:sp>
        <p:nvSpPr>
          <p:cNvPr id="7" name="cardb_363"/>
          <p:cNvSpPr txBox="1"/>
          <p:nvPr/>
        </p:nvSpPr>
        <p:spPr>
          <a:xfrm>
            <a:off x="8641080" y="2148840"/>
            <a:ext cx="274320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Lo más grave no son las sanciones: es que la mitad de las inversiones grandes se decide sin análisis tributario.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Ese indicador conecta el área con la estrategia.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estratégico: más que cumplimiento</a:t>
            </a:r>
            <a:endParaRPr lang="en-US" sz="3200" dirty="0"/>
          </a:p>
        </p:txBody>
      </p:sp>
      <p:sp>
        <p:nvSpPr>
          <p:cNvPr id="3" name="kicker_36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</a:t>
            </a:r>
            <a:endParaRPr lang="en-US" sz="1200" dirty="0"/>
          </a:p>
        </p:txBody>
      </p:sp>
      <p:sp>
        <p:nvSpPr>
          <p:cNvPr id="4" name="card_365"/>
          <p:cNvSpPr/>
          <p:nvPr/>
        </p:nvSpPr>
        <p:spPr>
          <a:xfrm>
            <a:off x="548640" y="1463040"/>
            <a:ext cx="544068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366"/>
          <p:cNvSpPr txBox="1"/>
          <p:nvPr/>
        </p:nvSpPr>
        <p:spPr>
          <a:xfrm>
            <a:off x="777240" y="164592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Tablero trimestral</a:t>
            </a:r>
            <a:endParaRPr lang="en-US" sz="1900" dirty="0"/>
          </a:p>
        </p:txBody>
      </p:sp>
      <p:sp>
        <p:nvSpPr>
          <p:cNvPr id="6" name="cardb_367"/>
          <p:cNvSpPr txBox="1"/>
          <p:nvPr/>
        </p:nvSpPr>
        <p:spPr>
          <a:xfrm>
            <a:off x="777240" y="2148840"/>
            <a:ext cx="4983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Comité de impuestos con gerencia financiera y junta.</a:t>
            </a:r>
            <a:endParaRPr lang="en-US" sz="1600" dirty="0"/>
          </a:p>
        </p:txBody>
      </p:sp>
      <p:sp>
        <p:nvSpPr>
          <p:cNvPr id="7" name="card_368"/>
          <p:cNvSpPr/>
          <p:nvPr/>
        </p:nvSpPr>
        <p:spPr>
          <a:xfrm>
            <a:off x="6172200" y="1463040"/>
            <a:ext cx="544068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cardh_369"/>
          <p:cNvSpPr txBox="1"/>
          <p:nvPr/>
        </p:nvSpPr>
        <p:spPr>
          <a:xfrm>
            <a:off x="6400800" y="164592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Alertas tempranas</a:t>
            </a:r>
            <a:endParaRPr lang="en-US" sz="1900" dirty="0"/>
          </a:p>
        </p:txBody>
      </p:sp>
      <p:sp>
        <p:nvSpPr>
          <p:cNvPr id="9" name="cardb_370"/>
          <p:cNvSpPr txBox="1"/>
          <p:nvPr/>
        </p:nvSpPr>
        <p:spPr>
          <a:xfrm>
            <a:off x="6400800" y="2148840"/>
            <a:ext cx="4983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Monitoreo de proyectos de ley, decretos y sentencias; informe de impacto en 30 días.</a:t>
            </a:r>
            <a:endParaRPr lang="en-US" sz="1600" dirty="0"/>
          </a:p>
        </p:txBody>
      </p:sp>
      <p:sp>
        <p:nvSpPr>
          <p:cNvPr id="10" name="card_371"/>
          <p:cNvSpPr/>
          <p:nvPr/>
        </p:nvSpPr>
        <p:spPr>
          <a:xfrm>
            <a:off x="548640" y="3703320"/>
            <a:ext cx="544068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h_372"/>
          <p:cNvSpPr txBox="1"/>
          <p:nvPr/>
        </p:nvSpPr>
        <p:spPr>
          <a:xfrm>
            <a:off x="777240" y="388620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Mapa de riesgo fiscal</a:t>
            </a:r>
            <a:endParaRPr lang="en-US" sz="1900" dirty="0"/>
          </a:p>
        </p:txBody>
      </p:sp>
      <p:sp>
        <p:nvSpPr>
          <p:cNvPr id="12" name="cardb_373"/>
          <p:cNvSpPr txBox="1"/>
          <p:nvPr/>
        </p:nvSpPr>
        <p:spPr>
          <a:xfrm>
            <a:off x="777240" y="4389120"/>
            <a:ext cx="4983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Probabilidad e impacto de contingencias, como incumplir el PIAV.</a:t>
            </a:r>
            <a:endParaRPr lang="en-US" sz="1600" dirty="0"/>
          </a:p>
        </p:txBody>
      </p:sp>
      <p:sp>
        <p:nvSpPr>
          <p:cNvPr id="13" name="card_374"/>
          <p:cNvSpPr/>
          <p:nvPr/>
        </p:nvSpPr>
        <p:spPr>
          <a:xfrm>
            <a:off x="6172200" y="3703320"/>
            <a:ext cx="544068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cardh_375"/>
          <p:cNvSpPr txBox="1"/>
          <p:nvPr/>
        </p:nvSpPr>
        <p:spPr>
          <a:xfrm>
            <a:off x="6400800" y="388620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Revisión de supuestos</a:t>
            </a:r>
            <a:endParaRPr lang="en-US" sz="1900" dirty="0"/>
          </a:p>
        </p:txBody>
      </p:sp>
      <p:sp>
        <p:nvSpPr>
          <p:cNvPr id="15" name="cardb_376"/>
          <p:cNvSpPr txBox="1"/>
          <p:nvPr/>
        </p:nvSpPr>
        <p:spPr>
          <a:xfrm>
            <a:off x="6400800" y="4389120"/>
            <a:ext cx="4983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Si cambia una tarifa, se recalculan las decisiones afectadas.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evaluado y debate: se preparan desde hoy</a:t>
            </a:r>
            <a:endParaRPr lang="en-US" sz="3200" dirty="0"/>
          </a:p>
        </p:txBody>
      </p:sp>
      <p:sp>
        <p:nvSpPr>
          <p:cNvPr id="3" name="kicker_377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PARA LA SESIÓN 6</a:t>
            </a:r>
            <a:endParaRPr lang="en-US" sz="1200" dirty="0"/>
          </a:p>
        </p:txBody>
      </p:sp>
      <p:sp>
        <p:nvSpPr>
          <p:cNvPr id="4" name="card_378"/>
          <p:cNvSpPr/>
          <p:nvPr/>
        </p:nvSpPr>
        <p:spPr>
          <a:xfrm>
            <a:off x="54864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379"/>
          <p:cNvSpPr txBox="1"/>
          <p:nvPr/>
        </p:nvSpPr>
        <p:spPr>
          <a:xfrm>
            <a:off x="77724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Caso de decisión (50 %)</a:t>
            </a:r>
            <a:endParaRPr lang="en-US" sz="1800" dirty="0"/>
          </a:p>
        </p:txBody>
      </p:sp>
      <p:sp>
        <p:nvSpPr>
          <p:cNvPr id="6" name="cardb_380"/>
          <p:cNvSpPr txBox="1"/>
          <p:nvPr/>
        </p:nvSpPr>
        <p:spPr>
          <a:xfrm>
            <a:off x="77724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¿Dónde construir la planta exportadora: Mosquera, zona franca o ZOMAC? ¿Vender la panadería por acciones o por activos?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Entrega: una semana después de la sesión 6. Recomendación de máximo tres páginas + Excel.</a:t>
            </a:r>
            <a:endParaRPr lang="en-US" sz="1600" dirty="0"/>
          </a:p>
        </p:txBody>
      </p:sp>
      <p:sp>
        <p:nvSpPr>
          <p:cNvPr id="7" name="card_381"/>
          <p:cNvSpPr/>
          <p:nvPr/>
        </p:nvSpPr>
        <p:spPr>
          <a:xfrm>
            <a:off x="621792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F6EBD3"/>
          </a:solidFill>
          <a:ln w="12700">
            <a:solidFill>
              <a:srgbClr val="F6EBD3"/>
            </a:solidFill>
            <a:prstDash val="solid"/>
          </a:ln>
        </p:spPr>
      </p:sp>
      <p:sp>
        <p:nvSpPr>
          <p:cNvPr id="8" name="cardh_382"/>
          <p:cNvSpPr txBox="1"/>
          <p:nvPr/>
        </p:nvSpPr>
        <p:spPr>
          <a:xfrm>
            <a:off x="644652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B7862F"/>
                </a:solidFill>
              </a:rPr>
              <a:t>Debate (20 %)</a:t>
            </a:r>
            <a:endParaRPr lang="en-US" sz="1800" dirty="0"/>
          </a:p>
        </p:txBody>
      </p:sp>
      <p:sp>
        <p:nvSpPr>
          <p:cNvPr id="9" name="cardb_383"/>
          <p:cNvSpPr txBox="1"/>
          <p:nvPr/>
        </p:nvSpPr>
        <p:spPr>
          <a:xfrm>
            <a:off x="644652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"La variable tributaria debe decidir la estrategia de la empresa, no solo ajustarla."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Roles: junta, director tributario, gerente comercial, DIAN, alcaldía y comunidad, accionista minoritario.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38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385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386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El BSC conecta la gestión tributaria con la estrategia por causa y efecto.</a:t>
            </a:r>
            <a:endParaRPr lang="en-US" sz="1800" dirty="0"/>
          </a:p>
        </p:txBody>
      </p:sp>
      <p:sp>
        <p:nvSpPr>
          <p:cNvPr id="6" name="cn_387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388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Un buen indicador tiene fórmula, meta, responsable y fuente; "pagar menos" no es una meta.</a:t>
            </a:r>
            <a:endParaRPr lang="en-US" sz="1800" dirty="0"/>
          </a:p>
        </p:txBody>
      </p:sp>
      <p:sp>
        <p:nvSpPr>
          <p:cNvPr id="8" name="cn_389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390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El control estratégico incluye alertas normativas y riesgo fiscal.</a:t>
            </a:r>
            <a:endParaRPr lang="en-US" sz="1800" dirty="0"/>
          </a:p>
        </p:txBody>
      </p:sp>
      <p:sp>
        <p:nvSpPr>
          <p:cNvPr id="10" name="tarea_391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2B4E61"/>
          </a:solidFill>
          <a:ln w="12700">
            <a:solidFill>
              <a:srgbClr val="2B4E61"/>
            </a:solidFill>
            <a:prstDash val="solid"/>
          </a:ln>
        </p:spPr>
      </p:sp>
      <p:sp>
        <p:nvSpPr>
          <p:cNvPr id="11" name="tareat_392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3C27A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Avanzar en el caso evaluado y preparar los argumentos del rol asignado para el debate.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neacion Estrategica">
  <a:themeElements>
    <a:clrScheme name="Planeacion Estrategica">
      <a:dk1>
        <a:srgbClr val="1E1E1E"/>
      </a:dk1>
      <a:lt1>
        <a:srgbClr val="FFFFFF"/>
      </a:lt1>
      <a:dk2>
        <a:srgbClr val="1B3A4B"/>
      </a:dk2>
      <a:lt2>
        <a:srgbClr val="EEF2F3"/>
      </a:lt2>
      <a:accent1>
        <a:srgbClr val="B7862F"/>
      </a:accent1>
      <a:accent2>
        <a:srgbClr val="2E7D6B"/>
      </a:accent2>
      <a:accent3>
        <a:srgbClr val="A23B3B"/>
      </a:accent3>
      <a:accent4>
        <a:srgbClr val="5C6B73"/>
      </a:accent4>
      <a:accent5>
        <a:srgbClr val="E3C27A"/>
      </a:accent5>
      <a:accent6>
        <a:srgbClr val="3E6A99"/>
      </a:accent6>
      <a:hlink>
        <a:srgbClr val="2E7D6B"/>
      </a:hlink>
      <a:folHlink>
        <a:srgbClr val="5C6B73"/>
      </a:folHlink>
    </a:clrScheme>
    <a:fontScheme name="Planeacion Estrategic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5 · Balanced Scorecard tributario</dc:title>
  <dc:subject>PptxGenJS Presentation</dc:subject>
  <dc:creator>Alexander Zamora</dc:creator>
  <cp:lastModifiedBy>Alexander Zamora</cp:lastModifiedBy>
  <cp:revision>1</cp:revision>
  <dcterms:created xsi:type="dcterms:W3CDTF">2026-10-11T19:26:56Z</dcterms:created>
  <dcterms:modified xsi:type="dcterms:W3CDTF">2026-10-11T19:26:56Z</dcterms:modified>
</cp:coreProperties>
</file>