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4" id="{2e9b5ab1-4249-b5c1-3c4c-3d39e260f46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Puntaje ponderado (1 a 5)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Puntaje</c:v>
                </c:pt>
              </c:strCache>
            </c:strRef>
          </c:tx>
          <c:spPr>
            <a:solidFill>
              <a:srgbClr val="B7862F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FA: monitoreo y escenarios</c:v>
                  </c:pt>
                  <c:pt idx="1">
                    <c:v>DA: reformular y vender</c:v>
                  </c:pt>
                  <c:pt idx="2">
                    <c:v>DO: impuestos en comité</c:v>
                  </c:pt>
                  <c:pt idx="3">
                    <c:v>FO: zona franca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3.6</c:v>
                </c:pt>
                <c:pt idx="1">
                  <c:v>3.9</c:v>
                </c:pt>
                <c:pt idx="2">
                  <c:v>4.1</c:v>
                </c:pt>
                <c:pt idx="3">
                  <c:v>4.2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b"/>
        <c:majorGridlines>
          <c:spPr>
            <a:ln w="6350" cap="flat">
              <a:solidFill>
                <a:srgbClr val="E3E8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Naturaleza: deliberadas y emergentes. Interacción: una estrategia funcional tributaria que contradice la corporativa destruye valor (por ejemplo, rechazar exportaciones porque complican la contabilidad).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Formulación y DOFA tributaria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los diagnósticos a las decisiones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Jerarquía de estrategias, APO, APP y DOFA tributaria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25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254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255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256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257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258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259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260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261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10–25</a:t>
            </a:r>
            <a:endParaRPr lang="en-US" sz="1300" dirty="0"/>
          </a:p>
        </p:txBody>
      </p:sp>
      <p:sp>
        <p:nvSpPr>
          <p:cNvPr id="12" name="agl_262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Jerarquía de estrategias</a:t>
            </a:r>
            <a:endParaRPr lang="en-US" sz="1500" dirty="0"/>
          </a:p>
        </p:txBody>
      </p:sp>
      <p:sp>
        <p:nvSpPr>
          <p:cNvPr id="13" name="dot_263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264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265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25–35</a:t>
            </a:r>
            <a:endParaRPr lang="en-US" sz="1300" dirty="0"/>
          </a:p>
        </p:txBody>
      </p:sp>
      <p:sp>
        <p:nvSpPr>
          <p:cNvPr id="16" name="agl_266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APO y APP</a:t>
            </a:r>
            <a:endParaRPr lang="en-US" sz="1500" dirty="0"/>
          </a:p>
        </p:txBody>
      </p:sp>
      <p:sp>
        <p:nvSpPr>
          <p:cNvPr id="17" name="dot_267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268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269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35–45</a:t>
            </a:r>
            <a:endParaRPr lang="en-US" sz="1300" dirty="0"/>
          </a:p>
        </p:txBody>
      </p:sp>
      <p:sp>
        <p:nvSpPr>
          <p:cNvPr id="20" name="agl_270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DOFA cruzada</a:t>
            </a:r>
            <a:endParaRPr lang="en-US" sz="1500" dirty="0"/>
          </a:p>
        </p:txBody>
      </p:sp>
      <p:sp>
        <p:nvSpPr>
          <p:cNvPr id="21" name="dot_271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72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73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45–80</a:t>
            </a:r>
            <a:endParaRPr lang="en-US" sz="1300" dirty="0"/>
          </a:p>
        </p:txBody>
      </p:sp>
      <p:sp>
        <p:nvSpPr>
          <p:cNvPr id="24" name="agl_274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 evaluado</a:t>
            </a:r>
            <a:endParaRPr lang="en-US" sz="1500" dirty="0"/>
          </a:p>
        </p:txBody>
      </p:sp>
      <p:sp>
        <p:nvSpPr>
          <p:cNvPr id="25" name="dot_275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276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277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80–90</a:t>
            </a:r>
            <a:endParaRPr lang="en-US" sz="1300" dirty="0"/>
          </a:p>
        </p:txBody>
      </p:sp>
      <p:sp>
        <p:nvSpPr>
          <p:cNvPr id="28" name="agl_278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Plenaria</a:t>
            </a:r>
            <a:endParaRPr lang="en-US" sz="1500" dirty="0"/>
          </a:p>
        </p:txBody>
      </p:sp>
      <p:sp>
        <p:nvSpPr>
          <p:cNvPr id="29" name="card_279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280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281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Explicar la jerarquía, naturaleza e interacción de las estrategias.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Desplegar la estrategia con APO y APP.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Construir una DOFA tributaria cruzada y seleccionar estrategias con criterios explícitos.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estrategia tributaria, ¿de qué nivel es?</a:t>
            </a:r>
            <a:endParaRPr lang="en-US" sz="3200" dirty="0"/>
          </a:p>
        </p:txBody>
      </p:sp>
      <p:sp>
        <p:nvSpPr>
          <p:cNvPr id="3" name="kicker_28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474720" cy="1188720"/>
          </a:xfrm>
          <a:prstGeom prst="roundRect">
            <a:avLst>
              <a:gd name="adj" fmla="val 6154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82880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Corporativa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297680" y="1828800"/>
            <a:ext cx="3474720" cy="1188720"/>
          </a:xfrm>
          <a:prstGeom prst="roundRect">
            <a:avLst>
              <a:gd name="adj" fmla="val 6154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9120" y="182880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De negocio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8046720" y="1828800"/>
            <a:ext cx="3474720" cy="1188720"/>
          </a:xfrm>
          <a:prstGeom prst="roundRect">
            <a:avLst>
              <a:gd name="adj" fmla="val 6154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138160" y="182880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Funcional</a:t>
            </a:r>
            <a:endParaRPr lang="en-US" sz="2400" dirty="0"/>
          </a:p>
        </p:txBody>
      </p:sp>
      <p:sp>
        <p:nvSpPr>
          <p:cNvPr id="10" name="card_283"/>
          <p:cNvSpPr/>
          <p:nvPr/>
        </p:nvSpPr>
        <p:spPr>
          <a:xfrm>
            <a:off x="548640" y="3566160"/>
            <a:ext cx="1106424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h_284"/>
          <p:cNvSpPr txBox="1"/>
          <p:nvPr/>
        </p:nvSpPr>
        <p:spPr>
          <a:xfrm>
            <a:off x="777240" y="37490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Respuesta de cierre</a:t>
            </a:r>
            <a:endParaRPr lang="en-US" sz="1800" dirty="0"/>
          </a:p>
        </p:txBody>
      </p:sp>
      <p:sp>
        <p:nvSpPr>
          <p:cNvPr id="12" name="cardb_285"/>
          <p:cNvSpPr txBox="1"/>
          <p:nvPr/>
        </p:nvSpPr>
        <p:spPr>
          <a:xfrm>
            <a:off x="777240" y="4251960"/>
            <a:ext cx="10607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Es funcional, pero sus decisiones de mayor impacto (localización, estructura, portafolio) se toman en el nivel corporativo. Por eso debe interactuar con los tres niveles.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Jerarquía de las estrategias</a:t>
            </a:r>
            <a:endParaRPr lang="en-US" sz="3200" dirty="0"/>
          </a:p>
        </p:txBody>
      </p:sp>
      <p:sp>
        <p:nvSpPr>
          <p:cNvPr id="3" name="kicker_28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NIVELES Y ROL DE LA TRIBUTACIÓN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606040" y="1463040"/>
            <a:ext cx="3657600" cy="1325880"/>
          </a:xfrm>
          <a:prstGeom prst="trapezoid">
            <a:avLst/>
          </a:prstGeom>
          <a:solidFill>
            <a:srgbClr val="1B3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606040" y="1463040"/>
            <a:ext cx="3657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Corporativa</a:t>
            </a:r>
            <a:endParaRPr lang="en-US" sz="18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¿En qué negocios estar?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146304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Crecer en pulpas y exportaciones; ¿vender la panadería?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E7D6B"/>
                </a:solidFill>
              </a:rPr>
              <a:t>Tributación: Estructura, localización, desinversión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920240" y="2926080"/>
            <a:ext cx="5029200" cy="1325880"/>
          </a:xfrm>
          <a:prstGeom prst="trapezoid">
            <a:avLst/>
          </a:prstGeom>
          <a:solidFill>
            <a:srgbClr val="5C6B7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0" y="2926080"/>
            <a:ext cx="5029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De negocio</a:t>
            </a:r>
            <a:endParaRPr lang="en-US" sz="18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¿Cómo competir?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503920" y="292608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Snacks: reformular. Pulpas: diferenciar y exportar.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E7D6B"/>
                </a:solidFill>
              </a:rPr>
              <a:t>Tributación: Impuestos saludables en precios; zona franca en costos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234440" y="4389120"/>
            <a:ext cx="6400800" cy="1325880"/>
          </a:xfrm>
          <a:prstGeom prst="trapezoid">
            <a:avLst/>
          </a:prstGeom>
          <a:solidFill>
            <a:srgbClr val="B7862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234440" y="4389120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Funcional</a:t>
            </a:r>
            <a:endParaRPr lang="en-US" sz="18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¿Cómo apoya cada área?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503920" y="438912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Producción, mercadeo, finanzas, impuestos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E7D6B"/>
                </a:solidFill>
              </a:rPr>
              <a:t>Tributación: Cumplimiento, beneficios, indicadores, riesgo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 y APP: de la estrategia a la acción</a:t>
            </a:r>
            <a:endParaRPr lang="en-US" sz="3200" dirty="0"/>
          </a:p>
        </p:txBody>
      </p:sp>
      <p:sp>
        <p:nvSpPr>
          <p:cNvPr id="3" name="kicker_28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ADMINISTRACIÓN POR OBJETIVOS Y POR PROYECTOS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926080" cy="1234440"/>
          </a:xfrm>
          <a:prstGeom prst="roundRect">
            <a:avLst>
              <a:gd name="adj" fmla="val 5926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463040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Objetivo corporativo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3657600" y="1463040"/>
            <a:ext cx="7772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Llevar las exportaciones del 8 % al 30 % de las ventas en 2031.</a:t>
            </a:r>
            <a:endParaRPr lang="en-US" sz="1600" dirty="0"/>
          </a:p>
        </p:txBody>
      </p:sp>
      <p:sp>
        <p:nvSpPr>
          <p:cNvPr id="7" name="arrow_288"/>
          <p:cNvSpPr/>
          <p:nvPr/>
        </p:nvSpPr>
        <p:spPr>
          <a:xfrm>
            <a:off x="2011680" y="2724912"/>
            <a:ext cx="548640" cy="219456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1097280" y="2971800"/>
            <a:ext cx="2926080" cy="1234440"/>
          </a:xfrm>
          <a:prstGeom prst="roundRect">
            <a:avLst>
              <a:gd name="adj" fmla="val 5926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188720" y="2971800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Objetivo funcional (impuestos)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206240" y="2971800"/>
            <a:ext cx="7223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Que la nueva capacidad exportadora opere con el régimen más favorable disponible legalmente, sin sanciones.</a:t>
            </a:r>
            <a:endParaRPr lang="en-US" sz="1600" dirty="0"/>
          </a:p>
        </p:txBody>
      </p:sp>
      <p:sp>
        <p:nvSpPr>
          <p:cNvPr id="11" name="arrow_289"/>
          <p:cNvSpPr/>
          <p:nvPr/>
        </p:nvSpPr>
        <p:spPr>
          <a:xfrm>
            <a:off x="2560320" y="4233672"/>
            <a:ext cx="548640" cy="219456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1645920" y="4480560"/>
            <a:ext cx="2926080" cy="1234440"/>
          </a:xfrm>
          <a:prstGeom prst="roundRect">
            <a:avLst>
              <a:gd name="adj" fmla="val 5926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737360" y="4480560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Proyecto (APP)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754880" y="4480560"/>
            <a:ext cx="6675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1E1E"/>
                </a:solidFill>
              </a:rPr>
              <a:t>Calificar la nueva planta como usuario industrial de zona franca y suscribir el PIAV. 9 meses. Responsable: dirección tributaria con comercio exterior.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DOFA cruzada con lente tributario</a:t>
            </a:r>
            <a:endParaRPr lang="en-US" sz="3200" dirty="0"/>
          </a:p>
        </p:txBody>
      </p:sp>
      <p:sp>
        <p:nvSpPr>
          <p:cNvPr id="3" name="kicker_290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EJEMPLO</a:t>
            </a:r>
            <a:endParaRPr lang="en-US" sz="1200" dirty="0"/>
          </a:p>
        </p:txBody>
      </p:sp>
      <p:sp>
        <p:nvSpPr>
          <p:cNvPr id="4" name="txt_291"/>
          <p:cNvSpPr txBox="1"/>
          <p:nvPr/>
        </p:nvSpPr>
        <p:spPr>
          <a:xfrm>
            <a:off x="2194560" y="13258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E7D6B"/>
                </a:solidFill>
              </a:rPr>
              <a:t>Oportunidades</a:t>
            </a:r>
            <a:endParaRPr lang="en-US" sz="1600" dirty="0"/>
          </a:p>
        </p:txBody>
      </p:sp>
      <p:sp>
        <p:nvSpPr>
          <p:cNvPr id="5" name="txt_292"/>
          <p:cNvSpPr txBox="1"/>
          <p:nvPr/>
        </p:nvSpPr>
        <p:spPr>
          <a:xfrm>
            <a:off x="6949440" y="13258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A23B3B"/>
                </a:solidFill>
              </a:rPr>
              <a:t>Amenazas</a:t>
            </a:r>
            <a:endParaRPr lang="en-US" sz="1600" dirty="0"/>
          </a:p>
        </p:txBody>
      </p:sp>
      <p:sp>
        <p:nvSpPr>
          <p:cNvPr id="6" name="txt_293"/>
          <p:cNvSpPr txBox="1"/>
          <p:nvPr/>
        </p:nvSpPr>
        <p:spPr>
          <a:xfrm>
            <a:off x="548640" y="2377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B3A4B"/>
                </a:solidFill>
              </a:rPr>
              <a:t>Fortalezas</a:t>
            </a:r>
            <a:endParaRPr lang="en-US" sz="1600" dirty="0"/>
          </a:p>
        </p:txBody>
      </p:sp>
      <p:sp>
        <p:nvSpPr>
          <p:cNvPr id="7" name="txt_294"/>
          <p:cNvSpPr txBox="1"/>
          <p:nvPr/>
        </p:nvSpPr>
        <p:spPr>
          <a:xfrm>
            <a:off x="548640" y="45262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B3A4B"/>
                </a:solidFill>
              </a:rPr>
              <a:t>Debilidades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4572000" cy="2011680"/>
          </a:xfrm>
          <a:prstGeom prst="roundRect">
            <a:avLst>
              <a:gd name="adj" fmla="val 3636"/>
            </a:avLst>
          </a:prstGeom>
          <a:solidFill>
            <a:srgbClr val="E2EFEA"/>
          </a:solidFill>
          <a:ln w="12700">
            <a:solidFill>
              <a:srgbClr val="E2EFE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77440" y="18745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377440" y="237744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Usar el equipo tributario y la línea de pulpas para crecer exportando desde zona franca (20 % sobre la renta exportadora).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949440" y="1737360"/>
            <a:ext cx="4572000" cy="2011680"/>
          </a:xfrm>
          <a:prstGeom prst="roundRect">
            <a:avLst>
              <a:gd name="adj" fmla="val 3636"/>
            </a:avLst>
          </a:prstGeom>
          <a:solidFill>
            <a:srgbClr val="E6EDF4"/>
          </a:solidFill>
          <a:ln w="12700">
            <a:solidFill>
              <a:srgbClr val="E6EDF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0" y="18745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237744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Usar la buena relación con la DIAN para montar monitoreo legislativo y escenarios ante reformas.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194560" y="3886200"/>
            <a:ext cx="4572000" cy="2011680"/>
          </a:xfrm>
          <a:prstGeom prst="roundRect">
            <a:avLst>
              <a:gd name="adj" fmla="val 3636"/>
            </a:avLst>
          </a:prstGeom>
          <a:solidFill>
            <a:srgbClr val="F6EBD3"/>
          </a:solidFill>
          <a:ln w="12700">
            <a:solidFill>
              <a:srgbClr val="F6EBD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377440" y="40233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2377440" y="452628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Llevar impuestos al comité de inversiones y sumar experticia en comercio exterior.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949440" y="3886200"/>
            <a:ext cx="4572000" cy="2011680"/>
          </a:xfrm>
          <a:prstGeom prst="roundRect">
            <a:avLst>
              <a:gd name="adj" fmla="val 3636"/>
            </a:avLst>
          </a:prstGeom>
          <a:solidFill>
            <a:srgbClr val="F4DCDC"/>
          </a:solidFill>
          <a:ln w="12700">
            <a:solidFill>
              <a:srgbClr val="F4DC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132320" y="40233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132320" y="452628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Reducir la dependencia de snacks gravados: reformular y evaluar la venta de líneas no estratégicas.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Seleccionar con criterios, y con un filtro previo</a:t>
            </a:r>
            <a:endParaRPr lang="en-US" sz="3200" dirty="0"/>
          </a:p>
        </p:txBody>
      </p:sp>
      <p:sp>
        <p:nvSpPr>
          <p:cNvPr id="3" name="kicker_29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MATRIZ DE SELECCIÓN (HOJA S4_SELECCION)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58368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_296"/>
          <p:cNvSpPr/>
          <p:nvPr/>
        </p:nvSpPr>
        <p:spPr>
          <a:xfrm>
            <a:off x="7498080" y="1463040"/>
            <a:ext cx="4114800" cy="219456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297"/>
          <p:cNvSpPr txBox="1"/>
          <p:nvPr/>
        </p:nvSpPr>
        <p:spPr>
          <a:xfrm>
            <a:off x="7726680" y="16459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Criterios</a:t>
            </a:r>
            <a:endParaRPr lang="en-US" sz="1800" dirty="0"/>
          </a:p>
        </p:txBody>
      </p:sp>
      <p:sp>
        <p:nvSpPr>
          <p:cNvPr id="7" name="cardb_298"/>
          <p:cNvSpPr txBox="1"/>
          <p:nvPr/>
        </p:nvSpPr>
        <p:spPr>
          <a:xfrm>
            <a:off x="7726680" y="2148840"/>
            <a:ext cx="3657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Valor después de impuestos 30 % · riesgo normativo 20 % · factibilidad 20 % · alineación 20 % · grupos de interés 10 %</a:t>
            </a:r>
            <a:endParaRPr lang="en-US" sz="1500" dirty="0"/>
          </a:p>
        </p:txBody>
      </p:sp>
      <p:sp>
        <p:nvSpPr>
          <p:cNvPr id="8" name="card_299"/>
          <p:cNvSpPr/>
          <p:nvPr/>
        </p:nvSpPr>
        <p:spPr>
          <a:xfrm>
            <a:off x="7498080" y="3840480"/>
            <a:ext cx="4114800" cy="2011680"/>
          </a:xfrm>
          <a:prstGeom prst="roundRect">
            <a:avLst>
              <a:gd name="adj" fmla="val 3636"/>
            </a:avLst>
          </a:prstGeom>
          <a:solidFill>
            <a:srgbClr val="F4DCDC"/>
          </a:solidFill>
          <a:ln w="12700">
            <a:solidFill>
              <a:srgbClr val="F4DCDC"/>
            </a:solidFill>
            <a:prstDash val="solid"/>
          </a:ln>
        </p:spPr>
      </p:sp>
      <p:sp>
        <p:nvSpPr>
          <p:cNvPr id="9" name="cardh_300"/>
          <p:cNvSpPr txBox="1"/>
          <p:nvPr/>
        </p:nvSpPr>
        <p:spPr>
          <a:xfrm>
            <a:off x="7726680" y="40233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A23B3B"/>
                </a:solidFill>
              </a:rPr>
              <a:t>Filtro de sustancia</a:t>
            </a:r>
            <a:endParaRPr lang="en-US" sz="1800" dirty="0"/>
          </a:p>
        </p:txBody>
      </p:sp>
      <p:sp>
        <p:nvSpPr>
          <p:cNvPr id="10" name="cardb_301"/>
          <p:cNvSpPr txBox="1"/>
          <p:nvPr/>
        </p:nvSpPr>
        <p:spPr>
          <a:xfrm>
            <a:off x="7726680" y="4526280"/>
            <a:ext cx="365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"Dividir la empresa para usar el SIMPLE" ahorra impuestos, pero se descarta: no tiene propósito de negocio.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Taller evaluado: DOFA tributaria</a:t>
            </a:r>
            <a:endParaRPr lang="en-US" sz="3200" dirty="0"/>
          </a:p>
        </p:txBody>
      </p:sp>
      <p:sp>
        <p:nvSpPr>
          <p:cNvPr id="3" name="kicker_30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TRABAJO EN GRUPOS · 35 MINUTOS · 30 % DE LA NOTA</a:t>
            </a:r>
            <a:endParaRPr lang="en-US" sz="1200" dirty="0"/>
          </a:p>
        </p:txBody>
      </p:sp>
      <p:sp>
        <p:nvSpPr>
          <p:cNvPr id="4" name="bul_303"/>
          <p:cNvSpPr txBox="1"/>
          <p:nvPr/>
        </p:nvSpPr>
        <p:spPr>
          <a:xfrm>
            <a:off x="548640" y="1554480"/>
            <a:ext cx="67665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Mínimo cuatro factores por cuadrante, con lente fiscal.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Cuatro estrategias cruzadas (FO, DO, FA, DA): nivel y efecto tributario.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Selección en la hoja S4_Seleccion, con pesos justificados y filtro de sustancia.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Despliegue de la seleccionada: un objetivo corporativo, uno funcional y un proyecto.</a:t>
            </a:r>
            <a:endParaRPr lang="en-US" sz="1800" dirty="0"/>
          </a:p>
        </p:txBody>
      </p:sp>
      <p:graphicFrame>
        <p:nvGraphicFramePr>
          <p:cNvPr id="9" name="tbl_3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80960" y="1554480"/>
          <a:ext cx="393192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109728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Pertinencia del análisis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Conexión normativa y estratégica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Calidad de la selección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Despliegue (APO y APP)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30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306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307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 estrategia tributaria es funcional, pero sus grandes decisiones son corporativas.</a:t>
            </a:r>
            <a:endParaRPr lang="en-US" sz="1800" dirty="0"/>
          </a:p>
        </p:txBody>
      </p:sp>
      <p:sp>
        <p:nvSpPr>
          <p:cNvPr id="6" name="cn_308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309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APO y APP convierten la estrategia en metas medibles y proyectos.</a:t>
            </a:r>
            <a:endParaRPr lang="en-US" sz="1800" dirty="0"/>
          </a:p>
        </p:txBody>
      </p:sp>
      <p:sp>
        <p:nvSpPr>
          <p:cNvPr id="8" name="cn_310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311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 DOFA vale por los cruces y por cómo se eligen las estrategias.</a:t>
            </a:r>
            <a:endParaRPr lang="en-US" sz="1800" dirty="0"/>
          </a:p>
        </p:txBody>
      </p:sp>
      <p:sp>
        <p:nvSpPr>
          <p:cNvPr id="10" name="tarea_312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1" name="tareat_313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Lectura: Kaplan y Norton (2000), capítulos 1 a 3, para la sesión 5.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4 · Formulación y DOFA tributaria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