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sión 3" id="{9dea54ac-011b-6d8d-c1ec-77b07a04fdd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Millones $</c:v>
                </c:pt>
              </c:strCache>
            </c:strRef>
          </c:tx>
          <c:spPr>
            <a:solidFill>
              <a:srgbClr val="1B3A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2E201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Impuesto a plásticos de un solo uso</c:v>
                  </c:pt>
                  <c:pt idx="1">
                    <c:v>IVA no descontable</c:v>
                  </c:pt>
                  <c:pt idx="2">
                    <c:v>Predial</c:v>
                  </c:pt>
                  <c:pt idx="3">
                    <c:v>Gravamen a los movimientos financieros</c:v>
                  </c:pt>
                  <c:pt idx="4">
                    <c:v>ICA</c:v>
                  </c:pt>
                  <c:pt idx="5">
                    <c:v>Aportes parafiscales (SENA, ICBF, cajas)</c:v>
                  </c:pt>
                  <c:pt idx="6">
                    <c:v>Impuesto de renta (35 %)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90</c:v>
                </c:pt>
                <c:pt idx="1">
                  <c:v>300</c:v>
                </c:pt>
                <c:pt idx="2">
                  <c:v>380</c:v>
                </c:pt>
                <c:pt idx="3">
                  <c:v>520</c:v>
                </c:pt>
                <c:pt idx="4">
                  <c:v>1110</c:v>
                </c:pt>
                <c:pt idx="5">
                  <c:v>1450</c:v>
                </c:pt>
                <c:pt idx="6">
                  <c:v>5180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2E201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3E8EA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C6B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 actividades de apoyo van arriba (filas) y las primarias abajo (columnas), como en el modelo de Porter. Pida a los estudiantes que discutan el color asignado a cada actividad.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4" name="Text 0"/>
          <p:cNvSpPr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B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Planeación Estratégica · Esp. Planeación Tributaria · Docente: Alexander Zamora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D8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Cadena de valor tributaria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rgbClr val="1B3A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¿Dónde nacen nuestros impuestos?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3C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Análisis interno: cadena de valor con impacto tributario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Ruta de la sesión</a:t>
            </a:r>
            <a:endParaRPr lang="en-US" sz="3200" dirty="0"/>
          </a:p>
        </p:txBody>
      </p:sp>
      <p:sp>
        <p:nvSpPr>
          <p:cNvPr id="3" name="kicker_17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AGENDA · 90 MINUTOS</a:t>
            </a:r>
            <a:endParaRPr lang="en-US" sz="1200" dirty="0"/>
          </a:p>
        </p:txBody>
      </p:sp>
      <p:sp>
        <p:nvSpPr>
          <p:cNvPr id="4" name="agline_174"/>
          <p:cNvSpPr/>
          <p:nvPr/>
        </p:nvSpPr>
        <p:spPr>
          <a:xfrm>
            <a:off x="1470660" y="1892808"/>
            <a:ext cx="9220200" cy="0"/>
          </a:xfrm>
          <a:prstGeom prst="line">
            <a:avLst/>
          </a:prstGeom>
          <a:noFill/>
          <a:ln w="19050">
            <a:solidFill>
              <a:srgbClr val="CBD5DA"/>
            </a:solidFill>
            <a:prstDash val="solid"/>
          </a:ln>
        </p:spPr>
      </p:sp>
      <p:sp>
        <p:nvSpPr>
          <p:cNvPr id="5" name="dot_175"/>
          <p:cNvSpPr/>
          <p:nvPr/>
        </p:nvSpPr>
        <p:spPr>
          <a:xfrm>
            <a:off x="11780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dotn_176"/>
          <p:cNvSpPr txBox="1"/>
          <p:nvPr/>
        </p:nvSpPr>
        <p:spPr>
          <a:xfrm>
            <a:off x="11780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agt_177"/>
          <p:cNvSpPr txBox="1"/>
          <p:nvPr/>
        </p:nvSpPr>
        <p:spPr>
          <a:xfrm>
            <a:off x="5486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0–10 min</a:t>
            </a:r>
            <a:endParaRPr lang="en-US" sz="1300" dirty="0"/>
          </a:p>
        </p:txBody>
      </p:sp>
      <p:sp>
        <p:nvSpPr>
          <p:cNvPr id="8" name="agl_178"/>
          <p:cNvSpPr txBox="1"/>
          <p:nvPr/>
        </p:nvSpPr>
        <p:spPr>
          <a:xfrm>
            <a:off x="5943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Pregunta detonante</a:t>
            </a:r>
            <a:endParaRPr lang="en-US" sz="1500" dirty="0"/>
          </a:p>
        </p:txBody>
      </p:sp>
      <p:sp>
        <p:nvSpPr>
          <p:cNvPr id="9" name="dot_179"/>
          <p:cNvSpPr/>
          <p:nvPr/>
        </p:nvSpPr>
        <p:spPr>
          <a:xfrm>
            <a:off x="302209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dotn_180"/>
          <p:cNvSpPr txBox="1"/>
          <p:nvPr/>
        </p:nvSpPr>
        <p:spPr>
          <a:xfrm>
            <a:off x="302209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agt_181"/>
          <p:cNvSpPr txBox="1"/>
          <p:nvPr/>
        </p:nvSpPr>
        <p:spPr>
          <a:xfrm>
            <a:off x="239268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10–30</a:t>
            </a:r>
            <a:endParaRPr lang="en-US" sz="1300" dirty="0"/>
          </a:p>
        </p:txBody>
      </p:sp>
      <p:sp>
        <p:nvSpPr>
          <p:cNvPr id="12" name="agl_182"/>
          <p:cNvSpPr txBox="1"/>
          <p:nvPr/>
        </p:nvSpPr>
        <p:spPr>
          <a:xfrm>
            <a:off x="243840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Cadena de valor</a:t>
            </a:r>
            <a:endParaRPr lang="en-US" sz="1500" dirty="0"/>
          </a:p>
        </p:txBody>
      </p:sp>
      <p:sp>
        <p:nvSpPr>
          <p:cNvPr id="13" name="dot_183"/>
          <p:cNvSpPr/>
          <p:nvPr/>
        </p:nvSpPr>
        <p:spPr>
          <a:xfrm>
            <a:off x="486613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dotn_184"/>
          <p:cNvSpPr txBox="1"/>
          <p:nvPr/>
        </p:nvSpPr>
        <p:spPr>
          <a:xfrm>
            <a:off x="486613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agt_185"/>
          <p:cNvSpPr txBox="1"/>
          <p:nvPr/>
        </p:nvSpPr>
        <p:spPr>
          <a:xfrm>
            <a:off x="423672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30–45</a:t>
            </a:r>
            <a:endParaRPr lang="en-US" sz="1300" dirty="0"/>
          </a:p>
        </p:txBody>
      </p:sp>
      <p:sp>
        <p:nvSpPr>
          <p:cNvPr id="16" name="agl_186"/>
          <p:cNvSpPr txBox="1"/>
          <p:nvPr/>
        </p:nvSpPr>
        <p:spPr>
          <a:xfrm>
            <a:off x="428244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Asumidos vs. recaudados</a:t>
            </a:r>
            <a:endParaRPr lang="en-US" sz="1500" dirty="0"/>
          </a:p>
        </p:txBody>
      </p:sp>
      <p:sp>
        <p:nvSpPr>
          <p:cNvPr id="17" name="dot_187"/>
          <p:cNvSpPr/>
          <p:nvPr/>
        </p:nvSpPr>
        <p:spPr>
          <a:xfrm>
            <a:off x="671017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dotn_188"/>
          <p:cNvSpPr txBox="1"/>
          <p:nvPr/>
        </p:nvSpPr>
        <p:spPr>
          <a:xfrm>
            <a:off x="671017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agt_189"/>
          <p:cNvSpPr txBox="1"/>
          <p:nvPr/>
        </p:nvSpPr>
        <p:spPr>
          <a:xfrm>
            <a:off x="608076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45–75</a:t>
            </a:r>
            <a:endParaRPr lang="en-US" sz="1300" dirty="0"/>
          </a:p>
        </p:txBody>
      </p:sp>
      <p:sp>
        <p:nvSpPr>
          <p:cNvPr id="20" name="agl_190"/>
          <p:cNvSpPr txBox="1"/>
          <p:nvPr/>
        </p:nvSpPr>
        <p:spPr>
          <a:xfrm>
            <a:off x="612648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Taller</a:t>
            </a:r>
            <a:endParaRPr lang="en-US" sz="1500" dirty="0"/>
          </a:p>
        </p:txBody>
      </p:sp>
      <p:sp>
        <p:nvSpPr>
          <p:cNvPr id="21" name="dot_191"/>
          <p:cNvSpPr/>
          <p:nvPr/>
        </p:nvSpPr>
        <p:spPr>
          <a:xfrm>
            <a:off x="8554212" y="1600200"/>
            <a:ext cx="585216" cy="585216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dotn_192"/>
          <p:cNvSpPr txBox="1"/>
          <p:nvPr/>
        </p:nvSpPr>
        <p:spPr>
          <a:xfrm>
            <a:off x="855421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agt_193"/>
          <p:cNvSpPr txBox="1"/>
          <p:nvPr/>
        </p:nvSpPr>
        <p:spPr>
          <a:xfrm>
            <a:off x="792480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75–85</a:t>
            </a:r>
            <a:endParaRPr lang="en-US" sz="1300" dirty="0"/>
          </a:p>
        </p:txBody>
      </p:sp>
      <p:sp>
        <p:nvSpPr>
          <p:cNvPr id="24" name="agl_194"/>
          <p:cNvSpPr txBox="1"/>
          <p:nvPr/>
        </p:nvSpPr>
        <p:spPr>
          <a:xfrm>
            <a:off x="797052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Capacidad interna</a:t>
            </a:r>
            <a:endParaRPr lang="en-US" sz="1500" dirty="0"/>
          </a:p>
        </p:txBody>
      </p:sp>
      <p:sp>
        <p:nvSpPr>
          <p:cNvPr id="25" name="dot_195"/>
          <p:cNvSpPr/>
          <p:nvPr/>
        </p:nvSpPr>
        <p:spPr>
          <a:xfrm>
            <a:off x="10398252" y="1600200"/>
            <a:ext cx="585216" cy="585216"/>
          </a:xfrm>
          <a:prstGeom prst="ellipse">
            <a:avLst/>
          </a:prstGeom>
          <a:solidFill>
            <a:schemeClr val="tx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dotn_196"/>
          <p:cNvSpPr txBox="1"/>
          <p:nvPr/>
        </p:nvSpPr>
        <p:spPr>
          <a:xfrm>
            <a:off x="10398252" y="160020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agt_197"/>
          <p:cNvSpPr txBox="1"/>
          <p:nvPr/>
        </p:nvSpPr>
        <p:spPr>
          <a:xfrm>
            <a:off x="9768840" y="2286000"/>
            <a:ext cx="1844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B73"/>
                </a:solidFill>
              </a:rPr>
              <a:t>85–90</a:t>
            </a:r>
            <a:endParaRPr lang="en-US" sz="1300" dirty="0"/>
          </a:p>
        </p:txBody>
      </p:sp>
      <p:sp>
        <p:nvSpPr>
          <p:cNvPr id="28" name="agl_198"/>
          <p:cNvSpPr txBox="1"/>
          <p:nvPr/>
        </p:nvSpPr>
        <p:spPr>
          <a:xfrm>
            <a:off x="9814560" y="2606040"/>
            <a:ext cx="1752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Cierre</a:t>
            </a:r>
            <a:endParaRPr lang="en-US" sz="1500" dirty="0"/>
          </a:p>
        </p:txBody>
      </p:sp>
      <p:sp>
        <p:nvSpPr>
          <p:cNvPr id="29" name="card_199"/>
          <p:cNvSpPr/>
          <p:nvPr/>
        </p:nvSpPr>
        <p:spPr>
          <a:xfrm>
            <a:off x="548640" y="3840480"/>
            <a:ext cx="1106424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cardh_200"/>
          <p:cNvSpPr txBox="1"/>
          <p:nvPr/>
        </p:nvSpPr>
        <p:spPr>
          <a:xfrm>
            <a:off x="777240" y="40233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Al terminar la sesión, usted podrá…</a:t>
            </a:r>
            <a:endParaRPr lang="en-US" sz="1800" dirty="0"/>
          </a:p>
        </p:txBody>
      </p:sp>
      <p:sp>
        <p:nvSpPr>
          <p:cNvPr id="31" name="bul_201"/>
          <p:cNvSpPr txBox="1"/>
          <p:nvPr/>
        </p:nvSpPr>
        <p:spPr>
          <a:xfrm>
            <a:off x="777240" y="4526280"/>
            <a:ext cx="10607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Aplicar la cadena de valor de Porter para ubicar las actividades de mayor impacto tributario.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Distinguir impuestos asumidos y recaudados.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Identificar fortalezas y debilidades de la gestión fiscal.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¿Cuánto paga Alimentos La Sabana en impuestos?</a:t>
            </a:r>
            <a:endParaRPr lang="en-US" sz="3200" dirty="0"/>
          </a:p>
        </p:txBody>
      </p:sp>
      <p:sp>
        <p:nvSpPr>
          <p:cNvPr id="3" name="kicker_202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PREGUNTA DETONANTE</a:t>
            </a:r>
            <a:endParaRPr lang="en-US" sz="1200" dirty="0"/>
          </a:p>
        </p:txBody>
      </p:sp>
      <p:sp>
        <p:nvSpPr>
          <p:cNvPr id="4" name="stat_203"/>
          <p:cNvSpPr txBox="1"/>
          <p:nvPr/>
        </p:nvSpPr>
        <p:spPr>
          <a:xfrm>
            <a:off x="548640" y="16459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5C6B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$5.180 M</a:t>
            </a:r>
            <a:endParaRPr lang="en-US" sz="4000" dirty="0"/>
          </a:p>
        </p:txBody>
      </p:sp>
      <p:sp>
        <p:nvSpPr>
          <p:cNvPr id="5" name="statl_204"/>
          <p:cNvSpPr txBox="1"/>
          <p:nvPr/>
        </p:nvSpPr>
        <p:spPr>
          <a:xfrm>
            <a:off x="548640" y="256032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impuesto de renta: lo que casi todos responden</a:t>
            </a:r>
            <a:endParaRPr lang="en-US" sz="1400" dirty="0"/>
          </a:p>
        </p:txBody>
      </p:sp>
      <p:sp>
        <p:nvSpPr>
          <p:cNvPr id="6" name="stat_205"/>
          <p:cNvSpPr txBox="1"/>
          <p:nvPr/>
        </p:nvSpPr>
        <p:spPr>
          <a:xfrm>
            <a:off x="4206240" y="1645920"/>
            <a:ext cx="3474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$9.030 M</a:t>
            </a:r>
            <a:endParaRPr lang="en-US" sz="4000" dirty="0"/>
          </a:p>
        </p:txBody>
      </p:sp>
      <p:sp>
        <p:nvSpPr>
          <p:cNvPr id="7" name="statl_206"/>
          <p:cNvSpPr txBox="1"/>
          <p:nvPr/>
        </p:nvSpPr>
        <p:spPr>
          <a:xfrm>
            <a:off x="4206240" y="2560320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carga total asumida: 61 % de la utilidad antes de impuestos</a:t>
            </a:r>
            <a:endParaRPr lang="en-US" sz="1400" dirty="0"/>
          </a:p>
        </p:txBody>
      </p:sp>
      <p:sp>
        <p:nvSpPr>
          <p:cNvPr id="8" name="stat_207"/>
          <p:cNvSpPr txBox="1"/>
          <p:nvPr/>
        </p:nvSpPr>
        <p:spPr>
          <a:xfrm>
            <a:off x="786384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$29.950 M</a:t>
            </a:r>
            <a:endParaRPr lang="en-US" sz="4000" dirty="0"/>
          </a:p>
        </p:txBody>
      </p:sp>
      <p:sp>
        <p:nvSpPr>
          <p:cNvPr id="9" name="statl_208"/>
          <p:cNvSpPr txBox="1"/>
          <p:nvPr/>
        </p:nvSpPr>
        <p:spPr>
          <a:xfrm>
            <a:off x="7863840" y="256032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además, recauda para el Estado</a:t>
            </a:r>
            <a:endParaRPr lang="en-US" sz="1400" dirty="0"/>
          </a:p>
        </p:txBody>
      </p:sp>
      <p:sp>
        <p:nvSpPr>
          <p:cNvPr id="10" name="card_209"/>
          <p:cNvSpPr/>
          <p:nvPr/>
        </p:nvSpPr>
        <p:spPr>
          <a:xfrm>
            <a:off x="548640" y="3931920"/>
            <a:ext cx="11064240" cy="18288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ardb_210"/>
          <p:cNvSpPr txBox="1"/>
          <p:nvPr/>
        </p:nvSpPr>
        <p:spPr>
          <a:xfrm>
            <a:off x="777240" y="4160520"/>
            <a:ext cx="10607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La carga tributaria real es mucho más que el impuesto de renta. Y los impuestos que la empresa recauda, aunque no son su gasto, son su responsabilidad, su riesgo y afectan sus precios.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carga que asume la empresa</a:t>
            </a:r>
            <a:endParaRPr lang="en-US" sz="3200" dirty="0"/>
          </a:p>
        </p:txBody>
      </p:sp>
      <p:sp>
        <p:nvSpPr>
          <p:cNvPr id="3" name="kicker_211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1 · MILLONES DE PESOS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371600"/>
          <a:ext cx="749808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tat_212"/>
          <p:cNvSpPr txBox="1"/>
          <p:nvPr/>
        </p:nvSpPr>
        <p:spPr>
          <a:xfrm>
            <a:off x="8412480" y="146304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B786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4,9 %</a:t>
            </a:r>
            <a:endParaRPr lang="en-US" sz="4000" dirty="0"/>
          </a:p>
        </p:txBody>
      </p:sp>
      <p:sp>
        <p:nvSpPr>
          <p:cNvPr id="6" name="statl_213"/>
          <p:cNvSpPr txBox="1"/>
          <p:nvPr/>
        </p:nvSpPr>
        <p:spPr>
          <a:xfrm>
            <a:off x="8412480" y="237744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de los ingresos</a:t>
            </a:r>
            <a:endParaRPr lang="en-US" sz="1400" dirty="0"/>
          </a:p>
        </p:txBody>
      </p:sp>
      <p:sp>
        <p:nvSpPr>
          <p:cNvPr id="7" name="stat_214"/>
          <p:cNvSpPr txBox="1"/>
          <p:nvPr/>
        </p:nvSpPr>
        <p:spPr>
          <a:xfrm>
            <a:off x="8412480" y="3108960"/>
            <a:ext cx="3200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A23B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61 %</a:t>
            </a:r>
            <a:endParaRPr lang="en-US" sz="4000" dirty="0"/>
          </a:p>
        </p:txBody>
      </p:sp>
      <p:sp>
        <p:nvSpPr>
          <p:cNvPr id="8" name="statl_215"/>
          <p:cNvSpPr txBox="1"/>
          <p:nvPr/>
        </p:nvSpPr>
        <p:spPr>
          <a:xfrm>
            <a:off x="8412480" y="40233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C6B73"/>
                </a:solidFill>
              </a:rPr>
              <a:t>de la utilidad antes de impuestos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Impuestos asumidos e impuestos recaudados</a:t>
            </a:r>
            <a:endParaRPr lang="en-US" sz="3200" dirty="0"/>
          </a:p>
        </p:txBody>
      </p:sp>
      <p:sp>
        <p:nvSpPr>
          <p:cNvPr id="3" name="kicker_21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DOS GESTIONES DISTINTAS</a:t>
            </a:r>
            <a:endParaRPr lang="en-US" sz="1200" dirty="0"/>
          </a:p>
        </p:txBody>
      </p:sp>
      <p:sp>
        <p:nvSpPr>
          <p:cNvPr id="4" name="card_217"/>
          <p:cNvSpPr/>
          <p:nvPr/>
        </p:nvSpPr>
        <p:spPr>
          <a:xfrm>
            <a:off x="54864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cardh_218"/>
          <p:cNvSpPr txBox="1"/>
          <p:nvPr/>
        </p:nvSpPr>
        <p:spPr>
          <a:xfrm>
            <a:off x="77724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Asumidos (son gasto)</a:t>
            </a:r>
            <a:endParaRPr lang="en-US" sz="1800" dirty="0"/>
          </a:p>
        </p:txBody>
      </p:sp>
      <p:sp>
        <p:nvSpPr>
          <p:cNvPr id="6" name="cardb_219"/>
          <p:cNvSpPr txBox="1"/>
          <p:nvPr/>
        </p:nvSpPr>
        <p:spPr>
          <a:xfrm>
            <a:off x="77724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Renta, ICA, aportes parafiscales, GMF, predial, IVA no descontable, impuesto a plásticos.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Afectan la utilidad y el valor. Se gestionan con decisiones de negocio: dónde producir, cómo estructurarse, qué beneficios usar.</a:t>
            </a:r>
            <a:endParaRPr lang="en-US" sz="1600" dirty="0"/>
          </a:p>
        </p:txBody>
      </p:sp>
      <p:sp>
        <p:nvSpPr>
          <p:cNvPr id="7" name="card_220"/>
          <p:cNvSpPr/>
          <p:nvPr/>
        </p:nvSpPr>
        <p:spPr>
          <a:xfrm>
            <a:off x="6217920" y="1463040"/>
            <a:ext cx="5394960" cy="4389120"/>
          </a:xfrm>
          <a:prstGeom prst="roundRect">
            <a:avLst>
              <a:gd name="adj" fmla="val 1667"/>
            </a:avLst>
          </a:prstGeom>
          <a:solidFill>
            <a:srgbClr val="F6EBD3"/>
          </a:solidFill>
          <a:ln w="12700">
            <a:solidFill>
              <a:srgbClr val="F6EBD3"/>
            </a:solidFill>
            <a:prstDash val="solid"/>
          </a:ln>
        </p:spPr>
      </p:sp>
      <p:sp>
        <p:nvSpPr>
          <p:cNvPr id="8" name="cardh_221"/>
          <p:cNvSpPr txBox="1"/>
          <p:nvPr/>
        </p:nvSpPr>
        <p:spPr>
          <a:xfrm>
            <a:off x="6446520" y="16459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B7862F"/>
                </a:solidFill>
              </a:rPr>
              <a:t>Recaudados (no son gasto)</a:t>
            </a:r>
            <a:endParaRPr lang="en-US" sz="1800" dirty="0"/>
          </a:p>
        </p:txBody>
      </p:sp>
      <p:sp>
        <p:nvSpPr>
          <p:cNvPr id="9" name="cardb_222"/>
          <p:cNvSpPr txBox="1"/>
          <p:nvPr/>
        </p:nvSpPr>
        <p:spPr>
          <a:xfrm>
            <a:off x="6446520" y="2148840"/>
            <a:ext cx="493776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Impuesto a ultraprocesados ($20.350 M), IVA neto, retenciones.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No afectan la utilidad directamente, pero sí el precio al consumidor, la demanda y el riesgo de sanciones.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cadena de valor tributaria</a:t>
            </a:r>
            <a:endParaRPr lang="en-US" sz="3200" dirty="0"/>
          </a:p>
        </p:txBody>
      </p:sp>
      <p:sp>
        <p:nvSpPr>
          <p:cNvPr id="3" name="kicker_223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PORTER CON LENTE FISCAL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9509760" cy="502920"/>
          </a:xfrm>
          <a:prstGeom prst="rect">
            <a:avLst/>
          </a:prstGeom>
          <a:solidFill>
            <a:srgbClr val="F2C9C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417320"/>
            <a:ext cx="9235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Infraestructura  </a:t>
            </a:r>
            <a:pPr indent="0" marL="0">
              <a:buNone/>
            </a:pPr>
            <a:r>
              <a:rPr lang="en-US" sz="1400" dirty="0">
                <a:solidFill>
                  <a:srgbClr val="1E1E1E"/>
                </a:solidFill>
              </a:rPr>
              <a:t>Estructura societaria, renta, tasa mínima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1984248"/>
            <a:ext cx="9509760" cy="502920"/>
          </a:xfrm>
          <a:prstGeom prst="rect">
            <a:avLst/>
          </a:prstGeom>
          <a:solidFill>
            <a:srgbClr val="F6E0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984248"/>
            <a:ext cx="9235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Recursos humanos  </a:t>
            </a:r>
            <a:pPr indent="0" marL="0">
              <a:buNone/>
            </a:pPr>
            <a:r>
              <a:rPr lang="en-US" sz="1400" dirty="0">
                <a:solidFill>
                  <a:srgbClr val="1E1E1E"/>
                </a:solidFill>
              </a:rPr>
              <a:t>Parafiscales, nómina electrónica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551176"/>
            <a:ext cx="9509760" cy="502920"/>
          </a:xfrm>
          <a:prstGeom prst="rect">
            <a:avLst/>
          </a:prstGeom>
          <a:solidFill>
            <a:srgbClr val="F4EF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2551176"/>
            <a:ext cx="9235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Desarrollo tecnológico  </a:t>
            </a:r>
            <a:pPr indent="0" marL="0">
              <a:buNone/>
            </a:pPr>
            <a:r>
              <a:rPr lang="en-US" sz="1400" dirty="0">
                <a:solidFill>
                  <a:srgbClr val="1E1E1E"/>
                </a:solidFill>
              </a:rPr>
              <a:t>Beneficios por CTeI (art. 256 ET)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118104"/>
            <a:ext cx="9509760" cy="502920"/>
          </a:xfrm>
          <a:prstGeom prst="rect">
            <a:avLst/>
          </a:prstGeom>
          <a:solidFill>
            <a:srgbClr val="F4EF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85800" y="3118104"/>
            <a:ext cx="9235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Abastecimiento  </a:t>
            </a:r>
            <a:pPr indent="0" marL="0">
              <a:buNone/>
            </a:pPr>
            <a:r>
              <a:rPr lang="en-US" sz="1400" dirty="0">
                <a:solidFill>
                  <a:srgbClr val="1E1E1E"/>
                </a:solidFill>
              </a:rPr>
              <a:t>Soporte de costos, retenciones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1865376" cy="2194560"/>
          </a:xfrm>
          <a:prstGeom prst="rect">
            <a:avLst/>
          </a:prstGeom>
          <a:solidFill>
            <a:srgbClr val="F4EFD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840480"/>
            <a:ext cx="16824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Logística de entrada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4526280"/>
            <a:ext cx="168249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Aranceles, IVA importación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450592" y="3749040"/>
            <a:ext cx="1865376" cy="2194560"/>
          </a:xfrm>
          <a:prstGeom prst="rect">
            <a:avLst/>
          </a:prstGeom>
          <a:solidFill>
            <a:srgbClr val="F6E0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542032" y="3840480"/>
            <a:ext cx="16824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Operaciones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2542032" y="4526280"/>
            <a:ext cx="168249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Depreciación, plásticos, ICA, renovables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52544" y="3749040"/>
            <a:ext cx="1865376" cy="2194560"/>
          </a:xfrm>
          <a:prstGeom prst="rect">
            <a:avLst/>
          </a:prstGeom>
          <a:solidFill>
            <a:srgbClr val="F6E0B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43984" y="3840480"/>
            <a:ext cx="16824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Logística de salida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443984" y="4526280"/>
            <a:ext cx="168249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Exportaciones, zona franca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54496" y="3749040"/>
            <a:ext cx="1865376" cy="2194560"/>
          </a:xfrm>
          <a:prstGeom prst="rect">
            <a:avLst/>
          </a:prstGeom>
          <a:solidFill>
            <a:srgbClr val="F2C9C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345936" y="3840480"/>
            <a:ext cx="16824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Mercadeo y ventas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345936" y="4526280"/>
            <a:ext cx="168249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Ultraprocesados 20 %, IVA, precios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8156448" y="3749040"/>
            <a:ext cx="1865376" cy="2194560"/>
          </a:xfrm>
          <a:prstGeom prst="rect">
            <a:avLst/>
          </a:prstGeom>
          <a:solidFill>
            <a:srgbClr val="E3EEE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47888" y="3840480"/>
            <a:ext cx="16824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3A4B"/>
                </a:solidFill>
              </a:rPr>
              <a:t>Servicio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247888" y="4526280"/>
            <a:ext cx="168249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1E1E"/>
                </a:solidFill>
              </a:rPr>
              <a:t>Notas crédito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10058400" y="1417320"/>
            <a:ext cx="1554480" cy="4526280"/>
          </a:xfrm>
          <a:prstGeom prst="rtTriangle">
            <a:avLst/>
          </a:prstGeom>
          <a:solidFill>
            <a:srgbClr val="1B3A4B"/>
          </a:solidFill>
          <a:ln w="12700">
            <a:solidFill>
              <a:srgbClr val="1B3A4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10332720" y="44805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Margen</a:t>
            </a:r>
            <a:endParaRPr lang="en-US" sz="1500" dirty="0"/>
          </a:p>
        </p:txBody>
      </p:sp>
      <p:sp>
        <p:nvSpPr>
          <p:cNvPr id="29" name="txt_224"/>
          <p:cNvSpPr txBox="1"/>
          <p:nvPr/>
        </p:nvSpPr>
        <p:spPr>
          <a:xfrm>
            <a:off x="548640" y="603504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5C6B73"/>
                </a:solidFill>
              </a:rPr>
              <a:t>Color: rojo = impacto tributario muy alto · naranja = alto · amarillo = medio · verde = bajo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grandes decisiones fiscales no se toman en contabilidad</a:t>
            </a:r>
            <a:endParaRPr lang="en-US" sz="3200" dirty="0"/>
          </a:p>
        </p:txBody>
      </p:sp>
      <p:sp>
        <p:nvSpPr>
          <p:cNvPr id="3" name="kicker_225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2 · MENSAJE CENTRAL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828800" y="1463040"/>
            <a:ext cx="914400" cy="914400"/>
          </a:xfrm>
          <a:prstGeom prst="ellipse">
            <a:avLst/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828800" y="14630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card_226"/>
          <p:cNvSpPr/>
          <p:nvPr/>
        </p:nvSpPr>
        <p:spPr>
          <a:xfrm>
            <a:off x="548640" y="2606040"/>
            <a:ext cx="34747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ardh_227"/>
          <p:cNvSpPr txBox="1"/>
          <p:nvPr/>
        </p:nvSpPr>
        <p:spPr>
          <a:xfrm>
            <a:off x="777240" y="2788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Ventas</a:t>
            </a:r>
            <a:endParaRPr lang="en-US" sz="2000" dirty="0"/>
          </a:p>
        </p:txBody>
      </p:sp>
      <p:sp>
        <p:nvSpPr>
          <p:cNvPr id="8" name="cardb_228"/>
          <p:cNvSpPr txBox="1"/>
          <p:nvPr/>
        </p:nvSpPr>
        <p:spPr>
          <a:xfrm>
            <a:off x="777240" y="329184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Portafolio y precios: el 55 % de las ventas paga el impuesto a ultraprocesados.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577840" y="1463040"/>
            <a:ext cx="914400" cy="914400"/>
          </a:xfrm>
          <a:prstGeom prst="ellipse">
            <a:avLst/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0" y="14630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2</a:t>
            </a:r>
            <a:endParaRPr lang="en-US" sz="2800" dirty="0"/>
          </a:p>
        </p:txBody>
      </p:sp>
      <p:sp>
        <p:nvSpPr>
          <p:cNvPr id="11" name="card_229"/>
          <p:cNvSpPr/>
          <p:nvPr/>
        </p:nvSpPr>
        <p:spPr>
          <a:xfrm>
            <a:off x="4297680" y="2606040"/>
            <a:ext cx="34747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cardh_230"/>
          <p:cNvSpPr txBox="1"/>
          <p:nvPr/>
        </p:nvSpPr>
        <p:spPr>
          <a:xfrm>
            <a:off x="4526280" y="2788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Operaciones</a:t>
            </a:r>
            <a:endParaRPr lang="en-US" sz="2000" dirty="0"/>
          </a:p>
        </p:txBody>
      </p:sp>
      <p:sp>
        <p:nvSpPr>
          <p:cNvPr id="13" name="cardb_231"/>
          <p:cNvSpPr txBox="1"/>
          <p:nvPr/>
        </p:nvSpPr>
        <p:spPr>
          <a:xfrm>
            <a:off x="4526280" y="329184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Dónde y cómo producir: zona franca, municipio, energía, empaques.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9326880" y="1463040"/>
            <a:ext cx="914400" cy="914400"/>
          </a:xfrm>
          <a:prstGeom prst="ellipse">
            <a:avLst/>
          </a:prstGeom>
          <a:solidFill>
            <a:srgbClr val="B7862F"/>
          </a:solidFill>
          <a:ln w="12700">
            <a:solidFill>
              <a:srgbClr val="B7862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326880" y="14630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card_232"/>
          <p:cNvSpPr/>
          <p:nvPr/>
        </p:nvSpPr>
        <p:spPr>
          <a:xfrm>
            <a:off x="8046720" y="2606040"/>
            <a:ext cx="34747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cardh_233"/>
          <p:cNvSpPr txBox="1"/>
          <p:nvPr/>
        </p:nvSpPr>
        <p:spPr>
          <a:xfrm>
            <a:off x="8275320" y="2788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Estructura</a:t>
            </a:r>
            <a:endParaRPr lang="en-US" sz="2000" dirty="0"/>
          </a:p>
        </p:txBody>
      </p:sp>
      <p:sp>
        <p:nvSpPr>
          <p:cNvPr id="18" name="cardb_234"/>
          <p:cNvSpPr txBox="1"/>
          <p:nvPr/>
        </p:nvSpPr>
        <p:spPr>
          <a:xfrm>
            <a:off x="8275320" y="3291840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Filiales, dividendos, compras y ventas de negocios.</a:t>
            </a:r>
            <a:endParaRPr lang="en-US" sz="1600" dirty="0"/>
          </a:p>
        </p:txBody>
      </p:sp>
      <p:sp>
        <p:nvSpPr>
          <p:cNvPr id="19" name="txt_235"/>
          <p:cNvSpPr txBox="1"/>
          <p:nvPr/>
        </p:nvSpPr>
        <p:spPr>
          <a:xfrm>
            <a:off x="548640" y="53035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1B3A4B"/>
                </a:solidFill>
              </a:rPr>
              <a:t>Por eso el director tributario debe participar en el comité de estrategia e inversiones.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Capacidad interna de la función tributaria</a:t>
            </a:r>
            <a:endParaRPr lang="en-US" sz="3200" dirty="0"/>
          </a:p>
        </p:txBody>
      </p:sp>
      <p:sp>
        <p:nvSpPr>
          <p:cNvPr id="3" name="kicker_236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BLOQUE 3 · PERFIL DE CAPACIDAD INTERNA (SERNA)</a:t>
            </a:r>
            <a:endParaRPr lang="en-US" sz="1200" dirty="0"/>
          </a:p>
        </p:txBody>
      </p:sp>
      <p:graphicFrame>
        <p:nvGraphicFramePr>
          <p:cNvPr id="9" name="tbl_2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434840"/>
                <a:gridCol w="443484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Capacidad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Fortaleza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Debilidad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3A4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Directiva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Impuestos no participa en el comité de inversiones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Tecnológica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Facturación y nómina electrónica estables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Conciliación contable-fiscal manual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Talento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Equipo con experiencia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 especialista en comercio exterior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Financiera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Saldos a favor recuperados a tiempo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 proyección de la tasa efectiva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Competitiva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E1E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Dependencia de productos gravados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xt_238"/>
          <p:cNvSpPr txBox="1"/>
          <p:nvPr/>
        </p:nvSpPr>
        <p:spPr>
          <a:xfrm>
            <a:off x="548640" y="53949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i="1" dirty="0">
                <a:solidFill>
                  <a:srgbClr val="5C6B73"/>
                </a:solidFill>
              </a:rPr>
              <a:t>Estas fortalezas y debilidades alimentan la DOFA de la sesión 4.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Taller: cadena de valor tributaria</a:t>
            </a:r>
            <a:endParaRPr lang="en-US" sz="3200" dirty="0"/>
          </a:p>
        </p:txBody>
      </p:sp>
      <p:sp>
        <p:nvSpPr>
          <p:cNvPr id="3" name="kicker_239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TRABAJO EN GRUPOS · 30 MINUTOS · HOJAS S3_CARGA Y S3_CADENA</a:t>
            </a:r>
            <a:endParaRPr lang="en-US" sz="1200" dirty="0"/>
          </a:p>
        </p:txBody>
      </p:sp>
      <p:sp>
        <p:nvSpPr>
          <p:cNvPr id="4" name="bul_240"/>
          <p:cNvSpPr txBox="1"/>
          <p:nvPr/>
        </p:nvSpPr>
        <p:spPr>
          <a:xfrm>
            <a:off x="548640" y="1554480"/>
            <a:ext cx="67665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Calcule la carga asumida como % de ingresos y de utilidad antes de impuestos.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Califique impacto y controlabilidad de cada actividad (1 a 5).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Identifique las tres actividades prioritarias y una oportunidad lícita en cada una.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Califique la capacidad interna: dos fortalezas y dos debilidades.</a:t>
            </a:r>
            <a:endParaRPr lang="en-US" sz="1800" dirty="0"/>
          </a:p>
        </p:txBody>
      </p:sp>
      <p:sp>
        <p:nvSpPr>
          <p:cNvPr id="5" name="card_241"/>
          <p:cNvSpPr/>
          <p:nvPr/>
        </p:nvSpPr>
        <p:spPr>
          <a:xfrm>
            <a:off x="7680960" y="1463040"/>
            <a:ext cx="3931920" cy="4389120"/>
          </a:xfrm>
          <a:prstGeom prst="roundRect">
            <a:avLst>
              <a:gd name="adj" fmla="val 186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ardh_242"/>
          <p:cNvSpPr txBox="1"/>
          <p:nvPr/>
        </p:nvSpPr>
        <p:spPr>
          <a:xfrm>
            <a:off x="7909560" y="16459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Prioridad</a:t>
            </a:r>
            <a:endParaRPr lang="en-US" sz="1800" dirty="0"/>
          </a:p>
        </p:txBody>
      </p:sp>
      <p:sp>
        <p:nvSpPr>
          <p:cNvPr id="7" name="cardb_243"/>
          <p:cNvSpPr txBox="1"/>
          <p:nvPr/>
        </p:nvSpPr>
        <p:spPr>
          <a:xfrm>
            <a:off x="7909560" y="2148840"/>
            <a:ext cx="3474720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Impacto × controlabilidad.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Un impuesto alto pero no controlable (por ejemplo, parafiscales) pesa menos en la estrategia que uno alto y controlable (por ejemplo, dónde producir).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D8B9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502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ideas para llevarse</a:t>
            </a:r>
            <a:endParaRPr lang="en-US" sz="3200" dirty="0"/>
          </a:p>
        </p:txBody>
      </p:sp>
      <p:sp>
        <p:nvSpPr>
          <p:cNvPr id="3" name="kicker_244"/>
          <p:cNvSpPr txBox="1"/>
          <p:nvPr/>
        </p:nvSpPr>
        <p:spPr>
          <a:xfrm>
            <a:off x="548640" y="1828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CIERRE</a:t>
            </a:r>
            <a:endParaRPr lang="en-US" sz="1200" dirty="0"/>
          </a:p>
        </p:txBody>
      </p:sp>
      <p:sp>
        <p:nvSpPr>
          <p:cNvPr id="4" name="cn_245"/>
          <p:cNvSpPr txBox="1"/>
          <p:nvPr/>
        </p:nvSpPr>
        <p:spPr>
          <a:xfrm>
            <a:off x="54864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400" dirty="0"/>
          </a:p>
        </p:txBody>
      </p:sp>
      <p:sp>
        <p:nvSpPr>
          <p:cNvPr id="5" name="ct_246"/>
          <p:cNvSpPr txBox="1"/>
          <p:nvPr/>
        </p:nvSpPr>
        <p:spPr>
          <a:xfrm>
            <a:off x="54864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La carga tributaria real es mucho más que el impuesto de renta.</a:t>
            </a:r>
            <a:endParaRPr lang="en-US" sz="1800" dirty="0"/>
          </a:p>
        </p:txBody>
      </p:sp>
      <p:sp>
        <p:nvSpPr>
          <p:cNvPr id="6" name="cn_247"/>
          <p:cNvSpPr txBox="1"/>
          <p:nvPr/>
        </p:nvSpPr>
        <p:spPr>
          <a:xfrm>
            <a:off x="429768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400" dirty="0"/>
          </a:p>
        </p:txBody>
      </p:sp>
      <p:sp>
        <p:nvSpPr>
          <p:cNvPr id="7" name="ct_248"/>
          <p:cNvSpPr txBox="1"/>
          <p:nvPr/>
        </p:nvSpPr>
        <p:spPr>
          <a:xfrm>
            <a:off x="429768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Las decisiones con más impacto fiscal se toman en ventas, operaciones y estructura.</a:t>
            </a:r>
            <a:endParaRPr lang="en-US" sz="1800" dirty="0"/>
          </a:p>
        </p:txBody>
      </p:sp>
      <p:sp>
        <p:nvSpPr>
          <p:cNvPr id="8" name="cn_249"/>
          <p:cNvSpPr txBox="1"/>
          <p:nvPr/>
        </p:nvSpPr>
        <p:spPr>
          <a:xfrm>
            <a:off x="8046720" y="1554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400" dirty="0"/>
          </a:p>
        </p:txBody>
      </p:sp>
      <p:sp>
        <p:nvSpPr>
          <p:cNvPr id="9" name="ct_250"/>
          <p:cNvSpPr txBox="1"/>
          <p:nvPr/>
        </p:nvSpPr>
        <p:spPr>
          <a:xfrm>
            <a:off x="8046720" y="2560320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Fortalezas y debilidades fiscales alimentan la DOFA.</a:t>
            </a:r>
            <a:endParaRPr lang="en-US" sz="1800" dirty="0"/>
          </a:p>
        </p:txBody>
      </p:sp>
      <p:sp>
        <p:nvSpPr>
          <p:cNvPr id="10" name="tarea_251"/>
          <p:cNvSpPr/>
          <p:nvPr/>
        </p:nvSpPr>
        <p:spPr>
          <a:xfrm>
            <a:off x="548640" y="4846320"/>
            <a:ext cx="11064240" cy="1188720"/>
          </a:xfrm>
          <a:prstGeom prst="roundRect">
            <a:avLst>
              <a:gd name="adj" fmla="val 6154"/>
            </a:avLst>
          </a:prstGeom>
          <a:solidFill>
            <a:srgbClr val="2B4E61"/>
          </a:solidFill>
          <a:ln w="12700">
            <a:solidFill>
              <a:srgbClr val="2B4E61"/>
            </a:solidFill>
            <a:prstDash val="solid"/>
          </a:ln>
        </p:spPr>
      </p:sp>
      <p:sp>
        <p:nvSpPr>
          <p:cNvPr id="11" name="tareat_252"/>
          <p:cNvSpPr txBox="1"/>
          <p:nvPr/>
        </p:nvSpPr>
        <p:spPr>
          <a:xfrm>
            <a:off x="777240" y="484632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3C27A"/>
                </a:solidFill>
              </a:rPr>
              <a:t>Trabajo independiente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Taller 3. Traer el PESTEL y la cadena de valor para la sesión 4 (taller evaluado DOFA, 30 %).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9BCC6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laneacion Estrategica">
  <a:themeElements>
    <a:clrScheme name="Planeacion Estrategica">
      <a:dk1>
        <a:srgbClr val="1E1E1E"/>
      </a:dk1>
      <a:lt1>
        <a:srgbClr val="FFFFFF"/>
      </a:lt1>
      <a:dk2>
        <a:srgbClr val="1B3A4B"/>
      </a:dk2>
      <a:lt2>
        <a:srgbClr val="EEF2F3"/>
      </a:lt2>
      <a:accent1>
        <a:srgbClr val="B7862F"/>
      </a:accent1>
      <a:accent2>
        <a:srgbClr val="2E7D6B"/>
      </a:accent2>
      <a:accent3>
        <a:srgbClr val="A23B3B"/>
      </a:accent3>
      <a:accent4>
        <a:srgbClr val="5C6B73"/>
      </a:accent4>
      <a:accent5>
        <a:srgbClr val="E3C27A"/>
      </a:accent5>
      <a:accent6>
        <a:srgbClr val="3E6A99"/>
      </a:accent6>
      <a:hlink>
        <a:srgbClr val="2E7D6B"/>
      </a:hlink>
      <a:folHlink>
        <a:srgbClr val="5C6B73"/>
      </a:folHlink>
    </a:clrScheme>
    <a:fontScheme name="Planeacion Estrategic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3 · Cadena de valor tributaria</dc:title>
  <dc:subject>PptxGenJS Presentation</dc:subject>
  <dc:creator>Alexander Zamora</dc:creator>
  <cp:lastModifiedBy>Alexander Zamora</cp:lastModifiedBy>
  <cp:revision>1</cp:revision>
  <dcterms:created xsi:type="dcterms:W3CDTF">2026-10-11T19:26:56Z</dcterms:created>
  <dcterms:modified xsi:type="dcterms:W3CDTF">2026-10-11T19:26:56Z</dcterms:modified>
</cp:coreProperties>
</file>