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2" id="{e344c7a4-ef17-67e8-dffc-ad3c6ded405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Puntaje (1 a 25)</a:t>
            </a:r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Amenaza</c:v>
                </c:pt>
              </c:strCache>
            </c:strRef>
          </c:tx>
          <c:spPr>
            <a:solidFill>
              <a:srgbClr val="A23B3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Impuesto al carbono y a plásticos de un solo uso</c:v>
                  </c:pt>
                  <c:pt idx="1">
                    <c:v>Inflación y tasas de interés a la baja</c:v>
                  </c:pt>
                  <c:pt idx="2">
                    <c:v>Nuevo gobierno anuncia reforma pro-inversión</c:v>
                  </c:pt>
                  <c:pt idx="3">
                    <c:v>Tasa de cambio volátil</c:v>
                  </c:pt>
                  <c:pt idx="4">
                    <c:v>TLC y acceso preferencial a mercados de exportación</c:v>
                  </c:pt>
                  <c:pt idx="5">
                    <c:v>Fiscalización con facturación electrónica y analítica DIAN</c:v>
                  </c:pt>
                  <c:pt idx="6">
                    <c:v>Tarifa preferencial de zona franca para exportaciones (20 %)</c:v>
                  </c:pt>
                  <c:pt idx="7">
                    <c:v>Consumidores que buscan productos saludables</c:v>
                  </c:pt>
                  <c:pt idx="8">
                    <c:v>Reformas tributarias frecuentes (7 leyes entre 2012 y 2022)</c:v>
                  </c:pt>
                  <c:pt idx="9">
                    <c:v>Impuesto a ultraprocesados en 20 % desde 2025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  <c:pt idx="5">
                  <c:v>15</c:v>
                </c:pt>
                <c:pt idx="6">
                  <c:v>0</c:v>
                </c:pt>
                <c:pt idx="7">
                  <c:v>0</c:v>
                </c:pt>
                <c:pt idx="8">
                  <c:v>25</c:v>
                </c:pt>
                <c:pt idx="9">
                  <c:v>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Oportunidad</c:v>
                </c:pt>
              </c:strCache>
            </c:strRef>
          </c:tx>
          <c:spPr>
            <a:solidFill>
              <a:srgbClr val="2E7D6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Impuesto al carbono y a plásticos de un solo uso</c:v>
                  </c:pt>
                  <c:pt idx="1">
                    <c:v>Inflación y tasas de interés a la baja</c:v>
                  </c:pt>
                  <c:pt idx="2">
                    <c:v>Nuevo gobierno anuncia reforma pro-inversión</c:v>
                  </c:pt>
                  <c:pt idx="3">
                    <c:v>Tasa de cambio volátil</c:v>
                  </c:pt>
                  <c:pt idx="4">
                    <c:v>TLC y acceso preferencial a mercados de exportación</c:v>
                  </c:pt>
                  <c:pt idx="5">
                    <c:v>Fiscalización con facturación electrónica y analítica DIAN</c:v>
                  </c:pt>
                  <c:pt idx="6">
                    <c:v>Tarifa preferencial de zona franca para exportaciones (20 %)</c:v>
                  </c:pt>
                  <c:pt idx="7">
                    <c:v>Consumidores que buscan productos saludables</c:v>
                  </c:pt>
                  <c:pt idx="8">
                    <c:v>Reformas tributarias frecuentes (7 leyes entre 2012 y 2022)</c:v>
                  </c:pt>
                  <c:pt idx="9">
                    <c:v>Impuesto a ultraprocesados en 20 % desde 2025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9</c:v>
                </c:pt>
                <c:pt idx="2">
                  <c:v>12</c:v>
                </c:pt>
                <c:pt idx="3">
                  <c:v>0</c:v>
                </c:pt>
                <c:pt idx="4">
                  <c:v>12</c:v>
                </c:pt>
                <c:pt idx="5">
                  <c:v>0</c:v>
                </c:pt>
                <c:pt idx="6">
                  <c:v>16</c:v>
                </c:pt>
                <c:pt idx="7">
                  <c:v>16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4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5"/>
          <c:min val="0"/>
        </c:scaling>
        <c:delete val="0"/>
        <c:axPos val="b"/>
        <c:majorGridlines>
          <c:spPr>
            <a:ln w="6350" cap="flat">
              <a:solidFill>
                <a:srgbClr val="E3E8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5C6B73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Actualice esta diapositiva antes de clase: revise el estado de los proyectos de reforma en el Congreso.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Planeación Estratégica · Esp. Planeación Tributaria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D8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PESTEL político-fiscal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Leer el entorno cuando las reglas cambian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Análisis PESTEL con énfasis político-fiscal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10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102"/>
          <p:cNvSpPr/>
          <p:nvPr/>
        </p:nvSpPr>
        <p:spPr>
          <a:xfrm>
            <a:off x="1470660" y="1892808"/>
            <a:ext cx="9220200" cy="0"/>
          </a:xfrm>
          <a:prstGeom prst="line">
            <a:avLst/>
          </a:prstGeom>
          <a:noFill/>
          <a:ln w="19050">
            <a:solidFill>
              <a:srgbClr val="CBD5DA"/>
            </a:solidFill>
            <a:prstDash val="solid"/>
          </a:ln>
        </p:spPr>
      </p:sp>
      <p:sp>
        <p:nvSpPr>
          <p:cNvPr id="5" name="dot_103"/>
          <p:cNvSpPr/>
          <p:nvPr/>
        </p:nvSpPr>
        <p:spPr>
          <a:xfrm>
            <a:off x="11780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104"/>
          <p:cNvSpPr txBox="1"/>
          <p:nvPr/>
        </p:nvSpPr>
        <p:spPr>
          <a:xfrm>
            <a:off x="11780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105"/>
          <p:cNvSpPr txBox="1"/>
          <p:nvPr/>
        </p:nvSpPr>
        <p:spPr>
          <a:xfrm>
            <a:off x="5486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0–10 min</a:t>
            </a:r>
            <a:endParaRPr lang="en-US" sz="1300" dirty="0"/>
          </a:p>
        </p:txBody>
      </p:sp>
      <p:sp>
        <p:nvSpPr>
          <p:cNvPr id="8" name="agl_106"/>
          <p:cNvSpPr txBox="1"/>
          <p:nvPr/>
        </p:nvSpPr>
        <p:spPr>
          <a:xfrm>
            <a:off x="5943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Reformas y pregunta</a:t>
            </a:r>
            <a:endParaRPr lang="en-US" sz="1500" dirty="0"/>
          </a:p>
        </p:txBody>
      </p:sp>
      <p:sp>
        <p:nvSpPr>
          <p:cNvPr id="9" name="dot_107"/>
          <p:cNvSpPr/>
          <p:nvPr/>
        </p:nvSpPr>
        <p:spPr>
          <a:xfrm>
            <a:off x="302209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108"/>
          <p:cNvSpPr txBox="1"/>
          <p:nvPr/>
        </p:nvSpPr>
        <p:spPr>
          <a:xfrm>
            <a:off x="302209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109"/>
          <p:cNvSpPr txBox="1"/>
          <p:nvPr/>
        </p:nvSpPr>
        <p:spPr>
          <a:xfrm>
            <a:off x="239268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10–30</a:t>
            </a:r>
            <a:endParaRPr lang="en-US" sz="1300" dirty="0"/>
          </a:p>
        </p:txBody>
      </p:sp>
      <p:sp>
        <p:nvSpPr>
          <p:cNvPr id="12" name="agl_110"/>
          <p:cNvSpPr txBox="1"/>
          <p:nvPr/>
        </p:nvSpPr>
        <p:spPr>
          <a:xfrm>
            <a:off x="243840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PESTEL con lente fiscal</a:t>
            </a:r>
            <a:endParaRPr lang="en-US" sz="1500" dirty="0"/>
          </a:p>
        </p:txBody>
      </p:sp>
      <p:sp>
        <p:nvSpPr>
          <p:cNvPr id="13" name="dot_111"/>
          <p:cNvSpPr/>
          <p:nvPr/>
        </p:nvSpPr>
        <p:spPr>
          <a:xfrm>
            <a:off x="486613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112"/>
          <p:cNvSpPr txBox="1"/>
          <p:nvPr/>
        </p:nvSpPr>
        <p:spPr>
          <a:xfrm>
            <a:off x="486613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113"/>
          <p:cNvSpPr txBox="1"/>
          <p:nvPr/>
        </p:nvSpPr>
        <p:spPr>
          <a:xfrm>
            <a:off x="423672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30–45</a:t>
            </a:r>
            <a:endParaRPr lang="en-US" sz="1300" dirty="0"/>
          </a:p>
        </p:txBody>
      </p:sp>
      <p:sp>
        <p:nvSpPr>
          <p:cNvPr id="16" name="agl_114"/>
          <p:cNvSpPr txBox="1"/>
          <p:nvPr/>
        </p:nvSpPr>
        <p:spPr>
          <a:xfrm>
            <a:off x="428244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Priorización</a:t>
            </a:r>
            <a:endParaRPr lang="en-US" sz="1500" dirty="0"/>
          </a:p>
        </p:txBody>
      </p:sp>
      <p:sp>
        <p:nvSpPr>
          <p:cNvPr id="17" name="dot_115"/>
          <p:cNvSpPr/>
          <p:nvPr/>
        </p:nvSpPr>
        <p:spPr>
          <a:xfrm>
            <a:off x="671017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116"/>
          <p:cNvSpPr txBox="1"/>
          <p:nvPr/>
        </p:nvSpPr>
        <p:spPr>
          <a:xfrm>
            <a:off x="671017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117"/>
          <p:cNvSpPr txBox="1"/>
          <p:nvPr/>
        </p:nvSpPr>
        <p:spPr>
          <a:xfrm>
            <a:off x="608076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45–70</a:t>
            </a:r>
            <a:endParaRPr lang="en-US" sz="1300" dirty="0"/>
          </a:p>
        </p:txBody>
      </p:sp>
      <p:sp>
        <p:nvSpPr>
          <p:cNvPr id="20" name="agl_118"/>
          <p:cNvSpPr txBox="1"/>
          <p:nvPr/>
        </p:nvSpPr>
        <p:spPr>
          <a:xfrm>
            <a:off x="612648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Taller</a:t>
            </a:r>
            <a:endParaRPr lang="en-US" sz="1500" dirty="0"/>
          </a:p>
        </p:txBody>
      </p:sp>
      <p:sp>
        <p:nvSpPr>
          <p:cNvPr id="21" name="dot_119"/>
          <p:cNvSpPr/>
          <p:nvPr/>
        </p:nvSpPr>
        <p:spPr>
          <a:xfrm>
            <a:off x="855421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120"/>
          <p:cNvSpPr txBox="1"/>
          <p:nvPr/>
        </p:nvSpPr>
        <p:spPr>
          <a:xfrm>
            <a:off x="855421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121"/>
          <p:cNvSpPr txBox="1"/>
          <p:nvPr/>
        </p:nvSpPr>
        <p:spPr>
          <a:xfrm>
            <a:off x="792480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70–85</a:t>
            </a:r>
            <a:endParaRPr lang="en-US" sz="1300" dirty="0"/>
          </a:p>
        </p:txBody>
      </p:sp>
      <p:sp>
        <p:nvSpPr>
          <p:cNvPr id="24" name="agl_122"/>
          <p:cNvSpPr txBox="1"/>
          <p:nvPr/>
        </p:nvSpPr>
        <p:spPr>
          <a:xfrm>
            <a:off x="797052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Escenarios</a:t>
            </a:r>
            <a:endParaRPr lang="en-US" sz="1500" dirty="0"/>
          </a:p>
        </p:txBody>
      </p:sp>
      <p:sp>
        <p:nvSpPr>
          <p:cNvPr id="25" name="dot_123"/>
          <p:cNvSpPr/>
          <p:nvPr/>
        </p:nvSpPr>
        <p:spPr>
          <a:xfrm>
            <a:off x="103982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124"/>
          <p:cNvSpPr txBox="1"/>
          <p:nvPr/>
        </p:nvSpPr>
        <p:spPr>
          <a:xfrm>
            <a:off x="103982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125"/>
          <p:cNvSpPr txBox="1"/>
          <p:nvPr/>
        </p:nvSpPr>
        <p:spPr>
          <a:xfrm>
            <a:off x="97688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85–90</a:t>
            </a:r>
            <a:endParaRPr lang="en-US" sz="1300" dirty="0"/>
          </a:p>
        </p:txBody>
      </p:sp>
      <p:sp>
        <p:nvSpPr>
          <p:cNvPr id="28" name="agl_126"/>
          <p:cNvSpPr txBox="1"/>
          <p:nvPr/>
        </p:nvSpPr>
        <p:spPr>
          <a:xfrm>
            <a:off x="98145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Cierre</a:t>
            </a:r>
            <a:endParaRPr lang="en-US" sz="1500" dirty="0"/>
          </a:p>
        </p:txBody>
      </p:sp>
      <p:sp>
        <p:nvSpPr>
          <p:cNvPr id="29" name="card_127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cardh_128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1" name="bul_129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Aplicar el PESTEL con énfasis en el factor político-fiscal.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Priorizar factores con impacto × probabilidad.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Construir escenarios tributarios simples para la planeación.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reforma tributaria cada año y medio</a:t>
            </a:r>
            <a:endParaRPr lang="en-US" sz="3200" dirty="0"/>
          </a:p>
        </p:txBody>
      </p:sp>
      <p:sp>
        <p:nvSpPr>
          <p:cNvPr id="3" name="kicker_130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10789920" cy="0"/>
          </a:xfrm>
          <a:prstGeom prst="line">
            <a:avLst/>
          </a:prstGeom>
          <a:noFill/>
          <a:ln w="25400">
            <a:solidFill>
              <a:srgbClr val="1B3A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1832" y="2212848"/>
            <a:ext cx="329184" cy="329184"/>
          </a:xfrm>
          <a:prstGeom prst="ellipse">
            <a:avLst/>
          </a:prstGeom>
          <a:solidFill>
            <a:srgbClr val="B7862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002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4B"/>
                </a:solidFill>
              </a:rPr>
              <a:t>2012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1143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Ley 1607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185416" y="2212848"/>
            <a:ext cx="329184" cy="329184"/>
          </a:xfrm>
          <a:prstGeom prst="ellipse">
            <a:avLst/>
          </a:prstGeom>
          <a:solidFill>
            <a:srgbClr val="B7862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792224" y="16002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4B"/>
                </a:solidFill>
              </a:rPr>
              <a:t>2014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792224" y="2697480"/>
            <a:ext cx="1143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Ley 1739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429000" y="2212848"/>
            <a:ext cx="329184" cy="329184"/>
          </a:xfrm>
          <a:prstGeom prst="ellipse">
            <a:avLst/>
          </a:prstGeom>
          <a:solidFill>
            <a:srgbClr val="B7862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035808" y="16002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4B"/>
                </a:solidFill>
              </a:rPr>
              <a:t>2016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3035808" y="2697480"/>
            <a:ext cx="1143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Ley 1819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672584" y="2212848"/>
            <a:ext cx="329184" cy="329184"/>
          </a:xfrm>
          <a:prstGeom prst="ellipse">
            <a:avLst/>
          </a:prstGeom>
          <a:solidFill>
            <a:srgbClr val="B7862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279392" y="16002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4B"/>
                </a:solidFill>
              </a:rPr>
              <a:t>2018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279392" y="2697480"/>
            <a:ext cx="1143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Ley 1943*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16168" y="2212848"/>
            <a:ext cx="329184" cy="329184"/>
          </a:xfrm>
          <a:prstGeom prst="ellipse">
            <a:avLst/>
          </a:prstGeom>
          <a:solidFill>
            <a:srgbClr val="B7862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522976" y="16002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4B"/>
                </a:solidFill>
              </a:rPr>
              <a:t>2019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522976" y="2697480"/>
            <a:ext cx="1143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Ley 2010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159752" y="2212848"/>
            <a:ext cx="329184" cy="329184"/>
          </a:xfrm>
          <a:prstGeom prst="ellipse">
            <a:avLst/>
          </a:prstGeom>
          <a:solidFill>
            <a:srgbClr val="B7862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766560" y="16002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4B"/>
                </a:solidFill>
              </a:rPr>
              <a:t>2021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766560" y="2697480"/>
            <a:ext cx="1143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Ley 2155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403336" y="2212848"/>
            <a:ext cx="329184" cy="329184"/>
          </a:xfrm>
          <a:prstGeom prst="ellipse">
            <a:avLst/>
          </a:prstGeom>
          <a:solidFill>
            <a:srgbClr val="B7862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10144" y="16002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4B"/>
                </a:solidFill>
              </a:rPr>
              <a:t>2022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8010144" y="2697480"/>
            <a:ext cx="1143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Ley 2277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646920" y="2212848"/>
            <a:ext cx="329184" cy="329184"/>
          </a:xfrm>
          <a:prstGeom prst="ellipse">
            <a:avLst/>
          </a:prstGeom>
          <a:solidFill>
            <a:srgbClr val="A23B3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253728" y="16002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4B"/>
                </a:solidFill>
              </a:rPr>
              <a:t>2025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9253728" y="2697480"/>
            <a:ext cx="1143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23B3B"/>
                </a:solidFill>
              </a:rPr>
              <a:t>Financiamiento (hundida)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10890504" y="2212848"/>
            <a:ext cx="329184" cy="329184"/>
          </a:xfrm>
          <a:prstGeom prst="ellipse">
            <a:avLst/>
          </a:prstGeom>
          <a:solidFill>
            <a:srgbClr val="A23B3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497312" y="16002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4B"/>
                </a:solidFill>
              </a:rPr>
              <a:t>2026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10497312" y="2697480"/>
            <a:ext cx="1143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23B3B"/>
                </a:solidFill>
              </a:rPr>
              <a:t>Emergencia (inexequible) y nuevos proyectos</a:t>
            </a:r>
            <a:endParaRPr lang="en-US" sz="1300" dirty="0"/>
          </a:p>
        </p:txBody>
      </p:sp>
      <p:sp>
        <p:nvSpPr>
          <p:cNvPr id="32" name="txt_131"/>
          <p:cNvSpPr txBox="1"/>
          <p:nvPr/>
        </p:nvSpPr>
        <p:spPr>
          <a:xfrm>
            <a:off x="548640" y="3840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5C6B73"/>
                </a:solidFill>
              </a:rPr>
              <a:t>* Declarada inexequible y reemplazada por la Ley 2010 de 2019.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548640" y="4389120"/>
            <a:ext cx="11064240" cy="1280160"/>
          </a:xfrm>
          <a:prstGeom prst="roundRect">
            <a:avLst>
              <a:gd name="adj" fmla="val 7143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2960" y="438912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"Si usted fuera Alimentos La Sabana, ¿haría un plan a cinco años con estas reglas de juego? ¿Cómo?"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Seis dimensiones, un lente fiscal</a:t>
            </a:r>
            <a:endParaRPr lang="en-US" sz="3200" dirty="0"/>
          </a:p>
        </p:txBody>
      </p:sp>
      <p:sp>
        <p:nvSpPr>
          <p:cNvPr id="3" name="kicker_132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PESTEL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474720" cy="2057400"/>
          </a:xfrm>
          <a:prstGeom prst="roundRect">
            <a:avLst>
              <a:gd name="adj" fmla="val 3556"/>
            </a:avLst>
          </a:prstGeom>
          <a:solidFill>
            <a:srgbClr val="F6EBD3"/>
          </a:solidFill>
          <a:ln w="25400">
            <a:solidFill>
              <a:srgbClr val="B7862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45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B7862F"/>
                </a:solidFill>
              </a:rPr>
              <a:t>Político-fiscal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945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Reformas, impuestos saludables, zonas francas, cambio de gobierno.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297680" y="1463040"/>
            <a:ext cx="3474720" cy="2057400"/>
          </a:xfrm>
          <a:prstGeom prst="roundRect">
            <a:avLst>
              <a:gd name="adj" fmla="val 3556"/>
            </a:avLst>
          </a:prstGeom>
          <a:solidFill>
            <a:srgbClr val="EEF2F3"/>
          </a:solidFill>
          <a:ln w="6350">
            <a:solidFill>
              <a:srgbClr val="EEF2F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26280" y="1645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3A4B"/>
                </a:solidFill>
              </a:rPr>
              <a:t>Económico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4526280" y="21945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Inflación, tasas de interés, tasa de cambio, materias primas.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046720" y="1463040"/>
            <a:ext cx="3474720" cy="2057400"/>
          </a:xfrm>
          <a:prstGeom prst="roundRect">
            <a:avLst>
              <a:gd name="adj" fmla="val 3556"/>
            </a:avLst>
          </a:prstGeom>
          <a:solidFill>
            <a:srgbClr val="EEF2F3"/>
          </a:solidFill>
          <a:ln w="6350">
            <a:solidFill>
              <a:srgbClr val="EEF2F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75320" y="1645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3A4B"/>
                </a:solidFill>
              </a:rPr>
              <a:t>Social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8275320" y="21945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Preferencia por lo saludable; etiquetado de advertencia.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3749040"/>
            <a:ext cx="3474720" cy="2057400"/>
          </a:xfrm>
          <a:prstGeom prst="roundRect">
            <a:avLst>
              <a:gd name="adj" fmla="val 3556"/>
            </a:avLst>
          </a:prstGeom>
          <a:solidFill>
            <a:srgbClr val="EEF2F3"/>
          </a:solidFill>
          <a:ln w="6350">
            <a:solidFill>
              <a:srgbClr val="EEF2F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3931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3A4B"/>
                </a:solidFill>
              </a:rPr>
              <a:t>Tecnológico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4805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Facturación electrónica y analítica de la DIAN para fiscalizar.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97680" y="3749040"/>
            <a:ext cx="3474720" cy="2057400"/>
          </a:xfrm>
          <a:prstGeom prst="roundRect">
            <a:avLst>
              <a:gd name="adj" fmla="val 3556"/>
            </a:avLst>
          </a:prstGeom>
          <a:solidFill>
            <a:srgbClr val="EEF2F3"/>
          </a:solidFill>
          <a:ln w="6350">
            <a:solidFill>
              <a:srgbClr val="EEF2F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26280" y="3931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3A4B"/>
                </a:solidFill>
              </a:rPr>
              <a:t>Ecológico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4526280" y="44805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Impuesto al carbono y a plásticos de un solo uso.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046720" y="3749040"/>
            <a:ext cx="3474720" cy="2057400"/>
          </a:xfrm>
          <a:prstGeom prst="roundRect">
            <a:avLst>
              <a:gd name="adj" fmla="val 3556"/>
            </a:avLst>
          </a:prstGeom>
          <a:solidFill>
            <a:srgbClr val="EEF2F3"/>
          </a:solidFill>
          <a:ln w="6350">
            <a:solidFill>
              <a:srgbClr val="EEF2F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75320" y="3931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3A4B"/>
                </a:solidFill>
              </a:rPr>
              <a:t>Legal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44805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Regulación sanitaria, acuerdos comerciales, régimen franco.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factor político-fiscal hoy</a:t>
            </a:r>
            <a:endParaRPr lang="en-US" sz="3200" dirty="0"/>
          </a:p>
        </p:txBody>
      </p:sp>
      <p:sp>
        <p:nvSpPr>
          <p:cNvPr id="3" name="kicker_13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VERIFICADO A OCTUBRE DE 2026</a:t>
            </a:r>
            <a:endParaRPr lang="en-US" sz="1200" dirty="0"/>
          </a:p>
        </p:txBody>
      </p:sp>
      <p:sp>
        <p:nvSpPr>
          <p:cNvPr id="4" name="stat_134"/>
          <p:cNvSpPr txBox="1"/>
          <p:nvPr/>
        </p:nvSpPr>
        <p:spPr>
          <a:xfrm>
            <a:off x="548640" y="137160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35 %</a:t>
            </a:r>
            <a:endParaRPr lang="en-US" sz="4400" dirty="0"/>
          </a:p>
        </p:txBody>
      </p:sp>
      <p:sp>
        <p:nvSpPr>
          <p:cNvPr id="5" name="statl_135"/>
          <p:cNvSpPr txBox="1"/>
          <p:nvPr/>
        </p:nvSpPr>
        <p:spPr>
          <a:xfrm>
            <a:off x="548640" y="22860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tarifa general de renta; tasa mínima de tributación del 15 %</a:t>
            </a:r>
            <a:endParaRPr lang="en-US" sz="1400" dirty="0"/>
          </a:p>
        </p:txBody>
      </p:sp>
      <p:sp>
        <p:nvSpPr>
          <p:cNvPr id="6" name="stat_136"/>
          <p:cNvSpPr txBox="1"/>
          <p:nvPr/>
        </p:nvSpPr>
        <p:spPr>
          <a:xfrm>
            <a:off x="3383280" y="137160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A23B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20 %</a:t>
            </a:r>
            <a:endParaRPr lang="en-US" sz="4400" dirty="0"/>
          </a:p>
        </p:txBody>
      </p:sp>
      <p:sp>
        <p:nvSpPr>
          <p:cNvPr id="7" name="statl_137"/>
          <p:cNvSpPr txBox="1"/>
          <p:nvPr/>
        </p:nvSpPr>
        <p:spPr>
          <a:xfrm>
            <a:off x="3383280" y="22860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impuesto a ultraprocesados en su tarifa plena</a:t>
            </a:r>
            <a:endParaRPr lang="en-US" sz="1400" dirty="0"/>
          </a:p>
        </p:txBody>
      </p:sp>
      <p:sp>
        <p:nvSpPr>
          <p:cNvPr id="8" name="stat_138"/>
          <p:cNvSpPr txBox="1"/>
          <p:nvPr/>
        </p:nvSpPr>
        <p:spPr>
          <a:xfrm>
            <a:off x="6217920" y="137160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2E7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20 %</a:t>
            </a:r>
            <a:endParaRPr lang="en-US" sz="4400" dirty="0"/>
          </a:p>
        </p:txBody>
      </p:sp>
      <p:sp>
        <p:nvSpPr>
          <p:cNvPr id="9" name="statl_139"/>
          <p:cNvSpPr txBox="1"/>
          <p:nvPr/>
        </p:nvSpPr>
        <p:spPr>
          <a:xfrm>
            <a:off x="6217920" y="22860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renta de exportaciones desde zona franca, con PIAV</a:t>
            </a:r>
            <a:endParaRPr lang="en-US" sz="1400" dirty="0"/>
          </a:p>
        </p:txBody>
      </p:sp>
      <p:sp>
        <p:nvSpPr>
          <p:cNvPr id="10" name="stat_140"/>
          <p:cNvSpPr txBox="1"/>
          <p:nvPr/>
        </p:nvSpPr>
        <p:spPr>
          <a:xfrm>
            <a:off x="9052560" y="137160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B786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$52.374</a:t>
            </a:r>
            <a:endParaRPr lang="en-US" sz="3600" dirty="0"/>
          </a:p>
        </p:txBody>
      </p:sp>
      <p:sp>
        <p:nvSpPr>
          <p:cNvPr id="11" name="statl_141"/>
          <p:cNvSpPr txBox="1"/>
          <p:nvPr/>
        </p:nvSpPr>
        <p:spPr>
          <a:xfrm>
            <a:off x="9052560" y="22860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valor de la UVT en 2026</a:t>
            </a:r>
            <a:endParaRPr lang="en-US" sz="1400" dirty="0"/>
          </a:p>
        </p:txBody>
      </p:sp>
      <p:sp>
        <p:nvSpPr>
          <p:cNvPr id="12" name="card_142"/>
          <p:cNvSpPr/>
          <p:nvPr/>
        </p:nvSpPr>
        <p:spPr>
          <a:xfrm>
            <a:off x="548640" y="3566160"/>
            <a:ext cx="1106424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cardh_143"/>
          <p:cNvSpPr txBox="1"/>
          <p:nvPr/>
        </p:nvSpPr>
        <p:spPr>
          <a:xfrm>
            <a:off x="777240" y="374904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Agenda abierta</a:t>
            </a:r>
            <a:endParaRPr lang="en-US" sz="1800" dirty="0"/>
          </a:p>
        </p:txBody>
      </p:sp>
      <p:sp>
        <p:nvSpPr>
          <p:cNvPr id="14" name="cardb_144"/>
          <p:cNvSpPr txBox="1"/>
          <p:nvPr/>
        </p:nvSpPr>
        <p:spPr>
          <a:xfrm>
            <a:off x="777240" y="4251960"/>
            <a:ext cx="10607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Ley de financiamiento hundida (2025) · Emergencia económica declarada inexequible (abril de 2026) · Proyecto de reforma del gobierno saliente radicado el 20 de julio de 2026 · Nuevo gobierno desde el 7 de agosto de 2026, que rechazó ese proyecto y anunció una reforma para impulsar la inversión.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Priorizar: impacto × probabilidad</a:t>
            </a:r>
            <a:endParaRPr lang="en-US" sz="3200" dirty="0"/>
          </a:p>
        </p:txBody>
      </p:sp>
      <p:sp>
        <p:nvSpPr>
          <p:cNvPr id="3" name="kicker_14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PESTEL PONDERADO (POAM DE SERNA)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768096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ard_146"/>
          <p:cNvSpPr/>
          <p:nvPr/>
        </p:nvSpPr>
        <p:spPr>
          <a:xfrm>
            <a:off x="8503920" y="1463040"/>
            <a:ext cx="3108960" cy="44805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ardh_147"/>
          <p:cNvSpPr txBox="1"/>
          <p:nvPr/>
        </p:nvSpPr>
        <p:spPr>
          <a:xfrm>
            <a:off x="8732520" y="16459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Lectura</a:t>
            </a:r>
            <a:endParaRPr lang="en-US" sz="1800" dirty="0"/>
          </a:p>
        </p:txBody>
      </p:sp>
      <p:sp>
        <p:nvSpPr>
          <p:cNvPr id="7" name="cardb_148"/>
          <p:cNvSpPr txBox="1"/>
          <p:nvPr/>
        </p:nvSpPr>
        <p:spPr>
          <a:xfrm>
            <a:off x="8732520" y="2148840"/>
            <a:ext cx="265176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Las dos amenazas críticas son político-fiscales: la inestabilidad normativa y el impuesto a ultraprocesados.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 mejor oportunidad combina lo social (lo saludable) con lo fiscal (exportar desde zona franca).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Taller: el PESTEL de Alimentos La Sabana</a:t>
            </a:r>
            <a:endParaRPr lang="en-US" sz="3200" dirty="0"/>
          </a:p>
        </p:txBody>
      </p:sp>
      <p:sp>
        <p:nvSpPr>
          <p:cNvPr id="3" name="kicker_149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TRABAJO EN GRUPOS · 25 MINUTOS · HOJA S2_PESTEL</a:t>
            </a:r>
            <a:endParaRPr lang="en-US" sz="1200" dirty="0"/>
          </a:p>
        </p:txBody>
      </p:sp>
      <p:sp>
        <p:nvSpPr>
          <p:cNvPr id="4" name="bul_150"/>
          <p:cNvSpPr txBox="1"/>
          <p:nvPr/>
        </p:nvSpPr>
        <p:spPr>
          <a:xfrm>
            <a:off x="548640" y="1554480"/>
            <a:ext cx="65836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Revise las calificaciones de los diez factores precargados y justifique los cambios.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Agregue tres factores nuevos, uno político-fiscal, con fuente actual.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Identifique los tres factores críticos.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Escriba media página: ¿cómo cambian la estrategia?</a:t>
            </a:r>
            <a:endParaRPr lang="en-US" sz="1800" dirty="0"/>
          </a:p>
        </p:txBody>
      </p:sp>
      <p:sp>
        <p:nvSpPr>
          <p:cNvPr id="5" name="card_151"/>
          <p:cNvSpPr/>
          <p:nvPr/>
        </p:nvSpPr>
        <p:spPr>
          <a:xfrm>
            <a:off x="7498080" y="1463040"/>
            <a:ext cx="4114800" cy="4389120"/>
          </a:xfrm>
          <a:prstGeom prst="roundRect">
            <a:avLst>
              <a:gd name="adj" fmla="val 17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ardh_152"/>
          <p:cNvSpPr txBox="1"/>
          <p:nvPr/>
        </p:nvSpPr>
        <p:spPr>
          <a:xfrm>
            <a:off x="7726680" y="16459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Escala</a:t>
            </a:r>
            <a:endParaRPr lang="en-US" sz="1800" dirty="0"/>
          </a:p>
        </p:txBody>
      </p:sp>
      <p:sp>
        <p:nvSpPr>
          <p:cNvPr id="7" name="cardb_153"/>
          <p:cNvSpPr txBox="1"/>
          <p:nvPr/>
        </p:nvSpPr>
        <p:spPr>
          <a:xfrm>
            <a:off x="7726680" y="2148840"/>
            <a:ext cx="36576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Impacto: 1 = marginal, 5 = cambia la estrategia.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Probabilidad: 1 = remota, 5 = ya ocurre.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≥ 16: crítico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10 a 15: alto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5 a 9: medio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&lt; 5: bajo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prediga: prepárese con escenarios</a:t>
            </a:r>
            <a:endParaRPr lang="en-US" sz="3200" dirty="0"/>
          </a:p>
        </p:txBody>
      </p:sp>
      <p:sp>
        <p:nvSpPr>
          <p:cNvPr id="3" name="kicker_15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PROSPECTIVA (BAENA, 2005)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5C6B73"/>
          </a:solidFill>
          <a:ln w="12700">
            <a:solidFill>
              <a:srgbClr val="5C6B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Estabilidad</a:t>
            </a:r>
            <a:endParaRPr lang="en-US" sz="1800" dirty="0"/>
          </a:p>
        </p:txBody>
      </p:sp>
      <p:sp>
        <p:nvSpPr>
          <p:cNvPr id="6" name="card_155"/>
          <p:cNvSpPr/>
          <p:nvPr/>
        </p:nvSpPr>
        <p:spPr>
          <a:xfrm>
            <a:off x="548640" y="2331720"/>
            <a:ext cx="347472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b_156"/>
          <p:cNvSpPr txBox="1"/>
          <p:nvPr/>
        </p:nvSpPr>
        <p:spPr>
          <a:xfrm>
            <a:off x="777240" y="2560320"/>
            <a:ext cx="3017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Supuesto: Se mantiene la Ley 2277.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Implicación: Evaluar la zona franca con confianza.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297680" y="14630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2E7D6B"/>
          </a:solidFill>
          <a:ln w="12700">
            <a:solidFill>
              <a:srgbClr val="2E7D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0" y="14630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Reforma pro-inversión</a:t>
            </a:r>
            <a:endParaRPr lang="en-US" sz="1800" dirty="0"/>
          </a:p>
        </p:txBody>
      </p:sp>
      <p:sp>
        <p:nvSpPr>
          <p:cNvPr id="10" name="card_157"/>
          <p:cNvSpPr/>
          <p:nvPr/>
        </p:nvSpPr>
        <p:spPr>
          <a:xfrm>
            <a:off x="4297680" y="2331720"/>
            <a:ext cx="347472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ardb_158"/>
          <p:cNvSpPr txBox="1"/>
          <p:nvPr/>
        </p:nvSpPr>
        <p:spPr>
          <a:xfrm>
            <a:off x="4526280" y="2560320"/>
            <a:ext cx="3017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Supuesto: Baja la carga o surgen incentivos.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Implicación: Menor ventaja relativa de los regímenes especiales.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046720" y="14630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A23B3B"/>
          </a:solidFill>
          <a:ln w="12700">
            <a:solidFill>
              <a:srgbClr val="A23B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46720" y="14630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Reforma recaudatoria</a:t>
            </a:r>
            <a:endParaRPr lang="en-US" sz="1800" dirty="0"/>
          </a:p>
        </p:txBody>
      </p:sp>
      <p:sp>
        <p:nvSpPr>
          <p:cNvPr id="14" name="card_159"/>
          <p:cNvSpPr/>
          <p:nvPr/>
        </p:nvSpPr>
        <p:spPr>
          <a:xfrm>
            <a:off x="8046720" y="2331720"/>
            <a:ext cx="347472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cardb_160"/>
          <p:cNvSpPr txBox="1"/>
          <p:nvPr/>
        </p:nvSpPr>
        <p:spPr>
          <a:xfrm>
            <a:off x="8275320" y="2560320"/>
            <a:ext cx="3017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Supuesto: Suben impuestos indirectos, saludables o a dividendos.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Implicación: Presión sobre snacks; acelerar la diversificación.</a:t>
            </a:r>
            <a:endParaRPr lang="en-US" sz="1500" dirty="0"/>
          </a:p>
        </p:txBody>
      </p:sp>
      <p:sp>
        <p:nvSpPr>
          <p:cNvPr id="16" name="card_161"/>
          <p:cNvSpPr/>
          <p:nvPr/>
        </p:nvSpPr>
        <p:spPr>
          <a:xfrm>
            <a:off x="548640" y="466344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2EFEA"/>
          </a:solidFill>
          <a:ln w="12700">
            <a:solidFill>
              <a:srgbClr val="E2EFEA"/>
            </a:solidFill>
            <a:prstDash val="solid"/>
          </a:ln>
        </p:spPr>
      </p:sp>
      <p:sp>
        <p:nvSpPr>
          <p:cNvPr id="17" name="cardh_162"/>
          <p:cNvSpPr txBox="1"/>
          <p:nvPr/>
        </p:nvSpPr>
        <p:spPr>
          <a:xfrm>
            <a:off x="777240" y="484632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E7D6B"/>
                </a:solidFill>
              </a:rPr>
              <a:t>Acción sin arrepentimiento</a:t>
            </a:r>
            <a:endParaRPr lang="en-US" sz="1800" dirty="0"/>
          </a:p>
        </p:txBody>
      </p:sp>
      <p:sp>
        <p:nvSpPr>
          <p:cNvPr id="18" name="cardb_163"/>
          <p:cNvSpPr txBox="1"/>
          <p:nvPr/>
        </p:nvSpPr>
        <p:spPr>
          <a:xfrm>
            <a:off x="777240" y="534924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Reducir la dependencia de productos gravados con impuestos saludables y crecer en exportaciones: funciona en los tres escenarios.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ideas para llevarse</a:t>
            </a:r>
            <a:endParaRPr lang="en-US" sz="3200" dirty="0"/>
          </a:p>
        </p:txBody>
      </p:sp>
      <p:sp>
        <p:nvSpPr>
          <p:cNvPr id="3" name="kicker_16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</a:t>
            </a:r>
            <a:endParaRPr lang="en-US" sz="1200" dirty="0"/>
          </a:p>
        </p:txBody>
      </p:sp>
      <p:sp>
        <p:nvSpPr>
          <p:cNvPr id="4" name="cn_165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ct_166"/>
          <p:cNvSpPr txBox="1"/>
          <p:nvPr/>
        </p:nvSpPr>
        <p:spPr>
          <a:xfrm>
            <a:off x="54864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El PESTEL sirve si prioriza: impacto × probabilidad, no una lista de noticias.</a:t>
            </a:r>
            <a:endParaRPr lang="en-US" sz="1800" dirty="0"/>
          </a:p>
        </p:txBody>
      </p:sp>
      <p:sp>
        <p:nvSpPr>
          <p:cNvPr id="6" name="cn_167"/>
          <p:cNvSpPr txBox="1"/>
          <p:nvPr/>
        </p:nvSpPr>
        <p:spPr>
          <a:xfrm>
            <a:off x="4297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7" name="ct_168"/>
          <p:cNvSpPr txBox="1"/>
          <p:nvPr/>
        </p:nvSpPr>
        <p:spPr>
          <a:xfrm>
            <a:off x="429768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En Colombia, el factor político-fiscal suele ser de alto impacto y alta probabilidad.</a:t>
            </a:r>
            <a:endParaRPr lang="en-US" sz="1800" dirty="0"/>
          </a:p>
        </p:txBody>
      </p:sp>
      <p:sp>
        <p:nvSpPr>
          <p:cNvPr id="8" name="cn_169"/>
          <p:cNvSpPr txBox="1"/>
          <p:nvPr/>
        </p:nvSpPr>
        <p:spPr>
          <a:xfrm>
            <a:off x="80467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9" name="ct_170"/>
          <p:cNvSpPr txBox="1"/>
          <p:nvPr/>
        </p:nvSpPr>
        <p:spPr>
          <a:xfrm>
            <a:off x="804672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Ante la incertidumbre normativa: escenarios y acciones sin arrepentimiento.</a:t>
            </a:r>
            <a:endParaRPr lang="en-US" sz="1800" dirty="0"/>
          </a:p>
        </p:txBody>
      </p:sp>
      <p:sp>
        <p:nvSpPr>
          <p:cNvPr id="10" name="tarea_171"/>
          <p:cNvSpPr/>
          <p:nvPr/>
        </p:nvSpPr>
        <p:spPr>
          <a:xfrm>
            <a:off x="548640" y="48463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2B4E61"/>
          </a:solidFill>
          <a:ln w="12700">
            <a:solidFill>
              <a:srgbClr val="2B4E61"/>
            </a:solidFill>
            <a:prstDash val="solid"/>
          </a:ln>
        </p:spPr>
      </p:sp>
      <p:sp>
        <p:nvSpPr>
          <p:cNvPr id="11" name="tareat_172"/>
          <p:cNvSpPr txBox="1"/>
          <p:nvPr/>
        </p:nvSpPr>
        <p:spPr>
          <a:xfrm>
            <a:off x="777240" y="484632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3C27A"/>
                </a:solidFill>
              </a:rPr>
              <a:t>Trabajo independiente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Taller 2: PESTEL ponderado completo y media página con los tres factores críticos.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aneacion Estrategica">
  <a:themeElements>
    <a:clrScheme name="Planeacion Estrategica">
      <a:dk1>
        <a:srgbClr val="1E1E1E"/>
      </a:dk1>
      <a:lt1>
        <a:srgbClr val="FFFFFF"/>
      </a:lt1>
      <a:dk2>
        <a:srgbClr val="1B3A4B"/>
      </a:dk2>
      <a:lt2>
        <a:srgbClr val="EEF2F3"/>
      </a:lt2>
      <a:accent1>
        <a:srgbClr val="B7862F"/>
      </a:accent1>
      <a:accent2>
        <a:srgbClr val="2E7D6B"/>
      </a:accent2>
      <a:accent3>
        <a:srgbClr val="A23B3B"/>
      </a:accent3>
      <a:accent4>
        <a:srgbClr val="5C6B73"/>
      </a:accent4>
      <a:accent5>
        <a:srgbClr val="E3C27A"/>
      </a:accent5>
      <a:accent6>
        <a:srgbClr val="3E6A99"/>
      </a:accent6>
      <a:hlink>
        <a:srgbClr val="2E7D6B"/>
      </a:hlink>
      <a:folHlink>
        <a:srgbClr val="5C6B73"/>
      </a:folHlink>
    </a:clrScheme>
    <a:fontScheme name="Planeacion Estrategic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2 · PESTEL político-fiscal</dc:title>
  <dc:subject>PptxGenJS Presentation</dc:subject>
  <dc:creator>Alexander Zamora</dc:creator>
  <cp:lastModifiedBy>Alexander Zamora</cp:lastModifiedBy>
  <cp:revision>1</cp:revision>
  <dcterms:created xsi:type="dcterms:W3CDTF">2026-10-11T19:26:56Z</dcterms:created>
  <dcterms:modified xsi:type="dcterms:W3CDTF">2026-10-11T19:26:56Z</dcterms:modified>
</cp:coreProperties>
</file>