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1" id="{02d55c0e-451b-6110-42c3-9dd319fb4d2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 el syllabus y la evaluación: taller DOFA (30 %), caso de decisión (50 %) y debate (20 %). El estudiante actúa como director de planeación tributaria.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que las seis sesiones recorren este proceso y que la sesión 6 aplica todo a decisiones concretas.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Lectura crítica: Newman y Glueck suponen un entorno relativamente estable; Mintzberg muestra que buena parte de la estrategia realizada es emergente.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Ejercicio rápido: proyecte las cinco situaciones del Taller 1, parte B, y pida clasificarlas.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 · Fundamentos de la planeación estratégica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Planear en un país que cambia sus reglas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 · Fundamentos y evolución de la planeación estratégica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Alimentos La Sabana S.A.S.</a:t>
            </a:r>
            <a:endParaRPr lang="en-US" sz="3200" dirty="0"/>
          </a:p>
        </p:txBody>
      </p:sp>
      <p:sp>
        <p:nvSpPr>
          <p:cNvPr id="3" name="kicker_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EL CASO DEL MÓDULO · EMPRESA FICTICIA</a:t>
            </a:r>
            <a:endParaRPr lang="en-US" sz="1200" dirty="0"/>
          </a:p>
        </p:txBody>
      </p:sp>
      <p:sp>
        <p:nvSpPr>
          <p:cNvPr id="4" name="stat_2"/>
          <p:cNvSpPr txBox="1"/>
          <p:nvPr/>
        </p:nvSpPr>
        <p:spPr>
          <a:xfrm>
            <a:off x="548640" y="13716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$185.000 M</a:t>
            </a:r>
            <a:endParaRPr lang="en-US" sz="3600" dirty="0"/>
          </a:p>
        </p:txBody>
      </p:sp>
      <p:sp>
        <p:nvSpPr>
          <p:cNvPr id="5" name="statl_3"/>
          <p:cNvSpPr txBox="1"/>
          <p:nvPr/>
        </p:nvSpPr>
        <p:spPr>
          <a:xfrm>
            <a:off x="548640" y="22860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ingresos anuales; planta en Mosquera (Cundinamarca)</a:t>
            </a:r>
            <a:endParaRPr lang="en-US" sz="1400" dirty="0"/>
          </a:p>
        </p:txBody>
      </p:sp>
      <p:sp>
        <p:nvSpPr>
          <p:cNvPr id="6" name="stat_4"/>
          <p:cNvSpPr txBox="1"/>
          <p:nvPr/>
        </p:nvSpPr>
        <p:spPr>
          <a:xfrm>
            <a:off x="548640" y="27432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55 %</a:t>
            </a:r>
            <a:endParaRPr lang="en-US" sz="3600" dirty="0"/>
          </a:p>
        </p:txBody>
      </p:sp>
      <p:sp>
        <p:nvSpPr>
          <p:cNvPr id="7" name="statl_5"/>
          <p:cNvSpPr txBox="1"/>
          <p:nvPr/>
        </p:nvSpPr>
        <p:spPr>
          <a:xfrm>
            <a:off x="548640" y="36576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de las ventas en snacks gravados con el impuesto a ultraprocesados</a:t>
            </a:r>
            <a:endParaRPr lang="en-US" sz="1400" dirty="0"/>
          </a:p>
        </p:txBody>
      </p:sp>
      <p:sp>
        <p:nvSpPr>
          <p:cNvPr id="8" name="stat_6"/>
          <p:cNvSpPr txBox="1"/>
          <p:nvPr/>
        </p:nvSpPr>
        <p:spPr>
          <a:xfrm>
            <a:off x="548640" y="41148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E7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8 %</a:t>
            </a:r>
            <a:endParaRPr lang="en-US" sz="3600" dirty="0"/>
          </a:p>
        </p:txBody>
      </p:sp>
      <p:sp>
        <p:nvSpPr>
          <p:cNvPr id="9" name="statl_7"/>
          <p:cNvSpPr txBox="1"/>
          <p:nvPr/>
        </p:nvSpPr>
        <p:spPr>
          <a:xfrm>
            <a:off x="548640" y="50292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de las ventas se exporta; la meta es 30 % en 2031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0" y="1371600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371600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Sesión 1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¿Qué lugar ocupan los impuestos en la estrategia?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0" y="2176272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2176272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862F"/>
                </a:solidFill>
              </a:rPr>
              <a:t>Sesión 2  </a:t>
            </a:r>
            <a:pPr indent="0" marL="0">
              <a:buNone/>
            </a:pPr>
            <a:r>
              <a:rPr lang="en-US" sz="1600" dirty="0">
                <a:solidFill>
                  <a:srgbClr val="1B3A4B"/>
                </a:solidFill>
              </a:rPr>
              <a:t>¿Qué nos puede pasar con tantas reformas?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72000" y="2980944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00600" y="2980944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862F"/>
                </a:solidFill>
              </a:rPr>
              <a:t>Sesión 3  </a:t>
            </a:r>
            <a:pPr indent="0" marL="0">
              <a:buNone/>
            </a:pPr>
            <a:r>
              <a:rPr lang="en-US" sz="1600" dirty="0">
                <a:solidFill>
                  <a:srgbClr val="1B3A4B"/>
                </a:solidFill>
              </a:rPr>
              <a:t>¿Dónde se generan nuestros impuestos?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0" y="3785616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00600" y="3785616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862F"/>
                </a:solidFill>
              </a:rPr>
              <a:t>Sesión 4  </a:t>
            </a:r>
            <a:pPr indent="0" marL="0">
              <a:buNone/>
            </a:pPr>
            <a:r>
              <a:rPr lang="en-US" sz="1600" dirty="0">
                <a:solidFill>
                  <a:srgbClr val="1B3A4B"/>
                </a:solidFill>
              </a:rPr>
              <a:t>¿Qué estrategias seguimos?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72000" y="4590288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00600" y="4590288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862F"/>
                </a:solidFill>
              </a:rPr>
              <a:t>Sesión 5  </a:t>
            </a:r>
            <a:pPr indent="0" marL="0">
              <a:buNone/>
            </a:pPr>
            <a:r>
              <a:rPr lang="en-US" sz="1600" dirty="0">
                <a:solidFill>
                  <a:srgbClr val="1B3A4B"/>
                </a:solidFill>
              </a:rPr>
              <a:t>¿Cómo sabremos si vamos bien?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572000" y="5394960"/>
            <a:ext cx="7040880" cy="694944"/>
          </a:xfrm>
          <a:prstGeom prst="roundRect">
            <a:avLst>
              <a:gd name="adj" fmla="val 10526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5394960"/>
            <a:ext cx="6675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862F"/>
                </a:solidFill>
              </a:rPr>
              <a:t>Sesión 6  </a:t>
            </a:r>
            <a:pPr indent="0" marL="0">
              <a:buNone/>
            </a:pPr>
            <a:r>
              <a:rPr lang="en-US" sz="1600" dirty="0">
                <a:solidFill>
                  <a:srgbClr val="1B3A4B"/>
                </a:solidFill>
              </a:rPr>
              <a:t>¿Dónde construimos y qué vendemos?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9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10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11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12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0–15 min</a:t>
            </a:r>
            <a:endParaRPr lang="en-US" sz="1300" dirty="0"/>
          </a:p>
        </p:txBody>
      </p:sp>
      <p:sp>
        <p:nvSpPr>
          <p:cNvPr id="8" name="agl_13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Apertura y caso</a:t>
            </a:r>
            <a:endParaRPr lang="en-US" sz="1500" dirty="0"/>
          </a:p>
        </p:txBody>
      </p:sp>
      <p:sp>
        <p:nvSpPr>
          <p:cNvPr id="9" name="dot_14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15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16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15–35</a:t>
            </a:r>
            <a:endParaRPr lang="en-US" sz="1300" dirty="0"/>
          </a:p>
        </p:txBody>
      </p:sp>
      <p:sp>
        <p:nvSpPr>
          <p:cNvPr id="12" name="agl_17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Conceptos clave</a:t>
            </a:r>
            <a:endParaRPr lang="en-US" sz="1500" dirty="0"/>
          </a:p>
        </p:txBody>
      </p:sp>
      <p:sp>
        <p:nvSpPr>
          <p:cNvPr id="13" name="dot_18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9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20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35–55</a:t>
            </a:r>
            <a:endParaRPr lang="en-US" sz="1300" dirty="0"/>
          </a:p>
        </p:txBody>
      </p:sp>
      <p:sp>
        <p:nvSpPr>
          <p:cNvPr id="16" name="agl_21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Evolución del pensamiento</a:t>
            </a:r>
            <a:endParaRPr lang="en-US" sz="1500" dirty="0"/>
          </a:p>
        </p:txBody>
      </p:sp>
      <p:sp>
        <p:nvSpPr>
          <p:cNvPr id="17" name="dot_22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23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24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55–75</a:t>
            </a:r>
            <a:endParaRPr lang="en-US" sz="1300" dirty="0"/>
          </a:p>
        </p:txBody>
      </p:sp>
      <p:sp>
        <p:nvSpPr>
          <p:cNvPr id="20" name="agl_25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 de direccionamiento</a:t>
            </a:r>
            <a:endParaRPr lang="en-US" sz="1500" dirty="0"/>
          </a:p>
        </p:txBody>
      </p:sp>
      <p:sp>
        <p:nvSpPr>
          <p:cNvPr id="21" name="dot_26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7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8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75–85</a:t>
            </a:r>
            <a:endParaRPr lang="en-US" sz="1300" dirty="0"/>
          </a:p>
        </p:txBody>
      </p:sp>
      <p:sp>
        <p:nvSpPr>
          <p:cNvPr id="24" name="agl_29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Planeación vs. abuso</a:t>
            </a:r>
            <a:endParaRPr lang="en-US" sz="1500" dirty="0"/>
          </a:p>
        </p:txBody>
      </p:sp>
      <p:sp>
        <p:nvSpPr>
          <p:cNvPr id="25" name="dot_30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31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32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85–90</a:t>
            </a:r>
            <a:endParaRPr lang="en-US" sz="1300" dirty="0"/>
          </a:p>
        </p:txBody>
      </p:sp>
      <p:sp>
        <p:nvSpPr>
          <p:cNvPr id="28" name="agl_33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29" name="card_34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35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36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Explicar estrategia, planeación estratégica, misión, visión, objetivos y análisis interno y externo.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Hacer una lectura crítica de Newman, Glueck, Ansoff y Mintzberg.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Distinguir planeación tributaria, elusión, abuso y evasión.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Planear impuestos: ¿estrategia o contabilidad?</a:t>
            </a:r>
            <a:endParaRPr lang="en-US" sz="3200" dirty="0"/>
          </a:p>
        </p:txBody>
      </p:sp>
      <p:sp>
        <p:nvSpPr>
          <p:cNvPr id="3" name="kicker_37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64240" cy="1463040"/>
          </a:xfrm>
          <a:prstGeom prst="roundRect">
            <a:avLst>
              <a:gd name="adj" fmla="val 6250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"El área de impuestos, ¿debe estar en la mesa donde se decide la estrategia?"</a:t>
            </a:r>
            <a:endParaRPr lang="en-US" sz="2800" dirty="0"/>
          </a:p>
        </p:txBody>
      </p:sp>
      <p:sp>
        <p:nvSpPr>
          <p:cNvPr id="6" name="txt_38"/>
          <p:cNvSpPr txBox="1"/>
          <p:nvPr/>
        </p:nvSpPr>
        <p:spPr>
          <a:xfrm>
            <a:off x="548640" y="34747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Responda en una frase. Luego, piense en Alimentos La Sabana: tasa efectiva de renta del 35 % y una junta que quiere crecer exportando.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proceso de planeación estratégica</a:t>
            </a:r>
            <a:endParaRPr lang="en-US" sz="3200" dirty="0"/>
          </a:p>
        </p:txBody>
      </p:sp>
      <p:sp>
        <p:nvSpPr>
          <p:cNvPr id="3" name="kicker_3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CONCEPTOS CLAVE (SERNA, 2014)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194560" cy="1005840"/>
          </a:xfrm>
          <a:prstGeom prst="chevron">
            <a:avLst/>
          </a:prstGeom>
          <a:solidFill>
            <a:srgbClr val="1B3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Direccionamiento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Principios, misión, visión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6B"/>
                </a:solidFill>
              </a:rPr>
              <a:t>S1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807208" y="1645920"/>
            <a:ext cx="2194560" cy="1005840"/>
          </a:xfrm>
          <a:prstGeom prst="chevron">
            <a:avLst/>
          </a:prstGeom>
          <a:solidFill>
            <a:srgbClr val="B7862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81528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Diagnóstico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807208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Entorno (PESTEL) y empresa (cadena de valor)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807208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6B"/>
                </a:solidFill>
              </a:rPr>
              <a:t>S2 y S3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65776" y="1645920"/>
            <a:ext cx="2194560" cy="1005840"/>
          </a:xfrm>
          <a:prstGeom prst="chevron">
            <a:avLst/>
          </a:prstGeom>
          <a:solidFill>
            <a:srgbClr val="1B3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40096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Formulación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065776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DOFA, opciones y selección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065776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6B"/>
                </a:solidFill>
              </a:rPr>
              <a:t>S4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24344" y="1645920"/>
            <a:ext cx="2194560" cy="1005840"/>
          </a:xfrm>
          <a:prstGeom prst="chevron">
            <a:avLst/>
          </a:prstGeom>
          <a:solidFill>
            <a:srgbClr val="B7862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98664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Ejecución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324344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APO, APP, presupuestos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24344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6B"/>
                </a:solidFill>
              </a:rPr>
              <a:t>S4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9582912" y="1645920"/>
            <a:ext cx="2194560" cy="1005840"/>
          </a:xfrm>
          <a:prstGeom prst="chevron">
            <a:avLst/>
          </a:prstGeom>
          <a:solidFill>
            <a:srgbClr val="1B3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857232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Control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82912" y="2834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BSC e indicadores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9582912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7D6B"/>
                </a:solidFill>
              </a:rPr>
              <a:t>S5</a:t>
            </a:r>
            <a:endParaRPr lang="en-US" sz="1400" dirty="0"/>
          </a:p>
        </p:txBody>
      </p:sp>
      <p:sp>
        <p:nvSpPr>
          <p:cNvPr id="24" name="card_40"/>
          <p:cNvSpPr/>
          <p:nvPr/>
        </p:nvSpPr>
        <p:spPr>
          <a:xfrm>
            <a:off x="548640" y="4480560"/>
            <a:ext cx="11064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5" name="cardh_41"/>
          <p:cNvSpPr txBox="1"/>
          <p:nvPr/>
        </p:nvSpPr>
        <p:spPr>
          <a:xfrm>
            <a:off x="777240" y="46634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Estrategia</a:t>
            </a:r>
            <a:endParaRPr lang="en-US" sz="1800" dirty="0"/>
          </a:p>
        </p:txBody>
      </p:sp>
      <p:sp>
        <p:nvSpPr>
          <p:cNvPr id="26" name="cardb_42"/>
          <p:cNvSpPr txBox="1"/>
          <p:nvPr/>
        </p:nvSpPr>
        <p:spPr>
          <a:xfrm>
            <a:off x="777240" y="516636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El patrón de decisiones con el que una organización elige dónde competir y cómo ganar, asignando recursos escasos. Los impuestos cambian el valor de esas decisiones.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Misión, visión y objetivos: tres preguntas distintas</a:t>
            </a:r>
            <a:endParaRPr lang="en-US" sz="3200" dirty="0"/>
          </a:p>
        </p:txBody>
      </p:sp>
      <p:sp>
        <p:nvSpPr>
          <p:cNvPr id="3" name="kicker_4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DIRECCIONAMIENTO</a:t>
            </a:r>
            <a:endParaRPr lang="en-US" sz="1200" dirty="0"/>
          </a:p>
        </p:txBody>
      </p:sp>
      <p:sp>
        <p:nvSpPr>
          <p:cNvPr id="4" name="card_44"/>
          <p:cNvSpPr/>
          <p:nvPr/>
        </p:nvSpPr>
        <p:spPr>
          <a:xfrm>
            <a:off x="548640" y="1463040"/>
            <a:ext cx="3474720" cy="292608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45"/>
          <p:cNvSpPr txBox="1"/>
          <p:nvPr/>
        </p:nvSpPr>
        <p:spPr>
          <a:xfrm>
            <a:off x="77724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Misión</a:t>
            </a:r>
            <a:endParaRPr lang="en-US" sz="2200" dirty="0"/>
          </a:p>
        </p:txBody>
      </p:sp>
      <p:sp>
        <p:nvSpPr>
          <p:cNvPr id="6" name="cardb_46"/>
          <p:cNvSpPr txBox="1"/>
          <p:nvPr/>
        </p:nvSpPr>
        <p:spPr>
          <a:xfrm>
            <a:off x="777240" y="2148840"/>
            <a:ext cx="3017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¿Para qué existimos y a quién servimos?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5661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23B3B"/>
                </a:solidFill>
              </a:rPr>
              <a:t>Error: redactarla como eslogan.</a:t>
            </a:r>
            <a:endParaRPr lang="en-US" sz="1500" dirty="0"/>
          </a:p>
        </p:txBody>
      </p:sp>
      <p:sp>
        <p:nvSpPr>
          <p:cNvPr id="8" name="card_47"/>
          <p:cNvSpPr/>
          <p:nvPr/>
        </p:nvSpPr>
        <p:spPr>
          <a:xfrm>
            <a:off x="4297680" y="1463040"/>
            <a:ext cx="3474720" cy="292608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h_48"/>
          <p:cNvSpPr txBox="1"/>
          <p:nvPr/>
        </p:nvSpPr>
        <p:spPr>
          <a:xfrm>
            <a:off x="452628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Visión</a:t>
            </a:r>
            <a:endParaRPr lang="en-US" sz="2200" dirty="0"/>
          </a:p>
        </p:txBody>
      </p:sp>
      <p:sp>
        <p:nvSpPr>
          <p:cNvPr id="10" name="cardb_49"/>
          <p:cNvSpPr txBox="1"/>
          <p:nvPr/>
        </p:nvSpPr>
        <p:spPr>
          <a:xfrm>
            <a:off x="4526280" y="2148840"/>
            <a:ext cx="3017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¿Qué queremos ser, y para cuándo?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35661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23B3B"/>
                </a:solidFill>
              </a:rPr>
              <a:t>Error: sin fecha ni rasgos verificables.</a:t>
            </a:r>
            <a:endParaRPr lang="en-US" sz="1500" dirty="0"/>
          </a:p>
        </p:txBody>
      </p:sp>
      <p:sp>
        <p:nvSpPr>
          <p:cNvPr id="12" name="card_50"/>
          <p:cNvSpPr/>
          <p:nvPr/>
        </p:nvSpPr>
        <p:spPr>
          <a:xfrm>
            <a:off x="8046720" y="1463040"/>
            <a:ext cx="3474720" cy="292608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cardh_51"/>
          <p:cNvSpPr txBox="1"/>
          <p:nvPr/>
        </p:nvSpPr>
        <p:spPr>
          <a:xfrm>
            <a:off x="827532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Objetivos</a:t>
            </a:r>
            <a:endParaRPr lang="en-US" sz="2200" dirty="0"/>
          </a:p>
        </p:txBody>
      </p:sp>
      <p:sp>
        <p:nvSpPr>
          <p:cNvPr id="14" name="cardb_52"/>
          <p:cNvSpPr txBox="1"/>
          <p:nvPr/>
        </p:nvSpPr>
        <p:spPr>
          <a:xfrm>
            <a:off x="8275320" y="2148840"/>
            <a:ext cx="3017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¿Qué resultados concretos lograremos?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35661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23B3B"/>
                </a:solidFill>
              </a:rPr>
              <a:t>Error: no medibles o sin responsable.</a:t>
            </a:r>
            <a:endParaRPr lang="en-US" sz="1500" dirty="0"/>
          </a:p>
        </p:txBody>
      </p:sp>
      <p:sp>
        <p:nvSpPr>
          <p:cNvPr id="16" name="txt_53"/>
          <p:cNvSpPr txBox="1"/>
          <p:nvPr/>
        </p:nvSpPr>
        <p:spPr>
          <a:xfrm>
            <a:off x="548640" y="475488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B3A4B"/>
                </a:solidFill>
              </a:rPr>
              <a:t>"Pagar menos impuestos" no es una misión ni un objetivo estratégico: es la consecuencia de buenas decisiones de negocio que aprovechan lícitamente las opciones de la ley.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planeación como plan a la estrategia que emerge</a:t>
            </a:r>
            <a:endParaRPr lang="en-US" sz="3200" dirty="0"/>
          </a:p>
        </p:txBody>
      </p:sp>
      <p:sp>
        <p:nvSpPr>
          <p:cNvPr id="3" name="kicker_5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EVOLUCIÓN DEL PENSAMIENTO ESTRATÉGICO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10515600" cy="0"/>
          </a:xfrm>
          <a:prstGeom prst="line">
            <a:avLst/>
          </a:prstGeom>
          <a:noFill/>
          <a:ln w="25400">
            <a:solidFill>
              <a:srgbClr val="5C6B73"/>
            </a:solidFill>
            <a:prstDash val="solid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1645920" y="1737360"/>
            <a:ext cx="457200" cy="457200"/>
          </a:xfrm>
          <a:prstGeom prst="ellipse">
            <a:avLst/>
          </a:prstGeom>
          <a:solidFill>
            <a:srgbClr val="1B3A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card_55"/>
          <p:cNvSpPr/>
          <p:nvPr/>
        </p:nvSpPr>
        <p:spPr>
          <a:xfrm>
            <a:off x="548640" y="2468880"/>
            <a:ext cx="2651760" cy="27432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h_56"/>
          <p:cNvSpPr txBox="1"/>
          <p:nvPr/>
        </p:nvSpPr>
        <p:spPr>
          <a:xfrm>
            <a:off x="77724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Newman</a:t>
            </a:r>
            <a:endParaRPr lang="en-US" sz="2000" dirty="0"/>
          </a:p>
        </p:txBody>
      </p:sp>
      <p:sp>
        <p:nvSpPr>
          <p:cNvPr id="8" name="cardb_57"/>
          <p:cNvSpPr txBox="1"/>
          <p:nvPr/>
        </p:nvSpPr>
        <p:spPr>
          <a:xfrm>
            <a:off x="777240" y="3154680"/>
            <a:ext cx="2194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planeación como primera función administrativa; la estrategia como plan maestro.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480560" y="1737360"/>
            <a:ext cx="457200" cy="457200"/>
          </a:xfrm>
          <a:prstGeom prst="ellipse">
            <a:avLst/>
          </a:prstGeom>
          <a:solidFill>
            <a:srgbClr val="1B3A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card_58"/>
          <p:cNvSpPr/>
          <p:nvPr/>
        </p:nvSpPr>
        <p:spPr>
          <a:xfrm>
            <a:off x="3383280" y="2468880"/>
            <a:ext cx="2651760" cy="27432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h_59"/>
          <p:cNvSpPr txBox="1"/>
          <p:nvPr/>
        </p:nvSpPr>
        <p:spPr>
          <a:xfrm>
            <a:off x="361188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Glueck</a:t>
            </a:r>
            <a:endParaRPr lang="en-US" sz="2000" dirty="0"/>
          </a:p>
        </p:txBody>
      </p:sp>
      <p:sp>
        <p:nvSpPr>
          <p:cNvPr id="12" name="cardb_60"/>
          <p:cNvSpPr txBox="1"/>
          <p:nvPr/>
        </p:nvSpPr>
        <p:spPr>
          <a:xfrm>
            <a:off x="3611880" y="3154680"/>
            <a:ext cx="2194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Plan unificado, comprensivo e integrado que relaciona ventajas de la empresa y retos del entorno.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0" y="1737360"/>
            <a:ext cx="457200" cy="457200"/>
          </a:xfrm>
          <a:prstGeom prst="ellipse">
            <a:avLst/>
          </a:prstGeom>
          <a:solidFill>
            <a:srgbClr val="1B3A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card_61"/>
          <p:cNvSpPr/>
          <p:nvPr/>
        </p:nvSpPr>
        <p:spPr>
          <a:xfrm>
            <a:off x="6217920" y="2468880"/>
            <a:ext cx="2651760" cy="27432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cardh_62"/>
          <p:cNvSpPr txBox="1"/>
          <p:nvPr/>
        </p:nvSpPr>
        <p:spPr>
          <a:xfrm>
            <a:off x="644652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Ansoff</a:t>
            </a:r>
            <a:endParaRPr lang="en-US" sz="2000" dirty="0"/>
          </a:p>
        </p:txBody>
      </p:sp>
      <p:sp>
        <p:nvSpPr>
          <p:cNvPr id="16" name="cardb_63"/>
          <p:cNvSpPr txBox="1"/>
          <p:nvPr/>
        </p:nvSpPr>
        <p:spPr>
          <a:xfrm>
            <a:off x="6446520" y="3154680"/>
            <a:ext cx="2194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 la planeación a largo plazo a la administración estratégica; matriz producto-mercado.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0149840" y="1737360"/>
            <a:ext cx="457200" cy="457200"/>
          </a:xfrm>
          <a:prstGeom prst="ellipse">
            <a:avLst/>
          </a:prstGeom>
          <a:solidFill>
            <a:srgbClr val="B7862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card_64"/>
          <p:cNvSpPr/>
          <p:nvPr/>
        </p:nvSpPr>
        <p:spPr>
          <a:xfrm>
            <a:off x="9052560" y="2468880"/>
            <a:ext cx="2651760" cy="27432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cardh_65"/>
          <p:cNvSpPr txBox="1"/>
          <p:nvPr/>
        </p:nvSpPr>
        <p:spPr>
          <a:xfrm>
            <a:off x="928116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Mintzberg</a:t>
            </a:r>
            <a:endParaRPr lang="en-US" sz="2000" dirty="0"/>
          </a:p>
        </p:txBody>
      </p:sp>
      <p:sp>
        <p:nvSpPr>
          <p:cNvPr id="20" name="cardb_66"/>
          <p:cNvSpPr txBox="1"/>
          <p:nvPr/>
        </p:nvSpPr>
        <p:spPr>
          <a:xfrm>
            <a:off x="9281160" y="3154680"/>
            <a:ext cx="2194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Cinco P de la estrategia; estrategias deliberadas y emergentes; crítica a la planeación formal (1994).</a:t>
            </a:r>
            <a:endParaRPr lang="en-US" sz="1500" dirty="0"/>
          </a:p>
        </p:txBody>
      </p:sp>
      <p:sp>
        <p:nvSpPr>
          <p:cNvPr id="21" name="txt_67"/>
          <p:cNvSpPr txBox="1"/>
          <p:nvPr/>
        </p:nvSpPr>
        <p:spPr>
          <a:xfrm>
            <a:off x="548640" y="54864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rgbClr val="5C6B73"/>
                </a:solidFill>
              </a:rPr>
              <a:t>Racional y de arriba hacia abajo  →  adaptativo y que aprende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estrategia realizada no es solo la planeada</a:t>
            </a:r>
            <a:endParaRPr lang="en-US" sz="3200" dirty="0"/>
          </a:p>
        </p:txBody>
      </p:sp>
      <p:sp>
        <p:nvSpPr>
          <p:cNvPr id="3" name="kicker_6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MINTZBERG: ESTRATEGIAS DELIBERADAS Y EMERGENTES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828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Estrategia planeada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82880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297680" y="1828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Estrategia deliberada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595360" y="2651760"/>
            <a:ext cx="3017520" cy="1097280"/>
          </a:xfrm>
          <a:prstGeom prst="roundRect">
            <a:avLst>
              <a:gd name="adj" fmla="val 6667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0" y="26517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Estrategia realizada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206240" y="374904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2E7D6B"/>
          </a:solidFill>
          <a:ln w="12700">
            <a:solidFill>
              <a:srgbClr val="2E7D6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297680" y="37490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Estrategia emergente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C9CED1"/>
          </a:solidFill>
          <a:ln w="12700">
            <a:solidFill>
              <a:srgbClr val="C9CED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7490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A4B"/>
                </a:solidFill>
              </a:rPr>
              <a:t>No realizada</a:t>
            </a:r>
            <a:endParaRPr lang="en-US" sz="1500" dirty="0"/>
          </a:p>
        </p:txBody>
      </p:sp>
      <p:sp>
        <p:nvSpPr>
          <p:cNvPr id="14" name="arrow_69"/>
          <p:cNvSpPr/>
          <p:nvPr/>
        </p:nvSpPr>
        <p:spPr>
          <a:xfrm>
            <a:off x="3200400" y="2286000"/>
            <a:ext cx="914400" cy="914"/>
          </a:xfrm>
          <a:prstGeom prst="line">
            <a:avLst/>
          </a:prstGeom>
          <a:noFill/>
          <a:ln w="25400">
            <a:solidFill>
              <a:srgbClr val="1B3A4B"/>
            </a:solidFill>
            <a:prstDash val="solid"/>
            <a:tailEnd type="triangle"/>
          </a:ln>
        </p:spPr>
      </p:sp>
      <p:sp>
        <p:nvSpPr>
          <p:cNvPr id="15" name="arrow_70"/>
          <p:cNvSpPr/>
          <p:nvPr/>
        </p:nvSpPr>
        <p:spPr>
          <a:xfrm>
            <a:off x="6858000" y="2377440"/>
            <a:ext cx="1645920" cy="640080"/>
          </a:xfrm>
          <a:prstGeom prst="line">
            <a:avLst/>
          </a:prstGeom>
          <a:noFill/>
          <a:ln w="25400">
            <a:solidFill>
              <a:srgbClr val="1B3A4B"/>
            </a:solidFill>
            <a:prstDash val="solid"/>
            <a:tailEnd type="triangle"/>
          </a:ln>
        </p:spPr>
      </p:sp>
      <p:sp>
        <p:nvSpPr>
          <p:cNvPr id="16" name="arrow_71"/>
          <p:cNvSpPr/>
          <p:nvPr/>
        </p:nvSpPr>
        <p:spPr>
          <a:xfrm flipV="1">
            <a:off x="6858000" y="3474720"/>
            <a:ext cx="1645920" cy="640080"/>
          </a:xfrm>
          <a:prstGeom prst="line">
            <a:avLst/>
          </a:prstGeom>
          <a:noFill/>
          <a:ln w="25400">
            <a:solidFill>
              <a:srgbClr val="1B3A4B"/>
            </a:solidFill>
            <a:prstDash val="solid"/>
            <a:tailEnd type="triangle"/>
          </a:ln>
        </p:spPr>
      </p:sp>
      <p:sp>
        <p:nvSpPr>
          <p:cNvPr id="17" name="arrow_72"/>
          <p:cNvSpPr/>
          <p:nvPr/>
        </p:nvSpPr>
        <p:spPr>
          <a:xfrm>
            <a:off x="1828800" y="2834640"/>
            <a:ext cx="914" cy="822960"/>
          </a:xfrm>
          <a:prstGeom prst="line">
            <a:avLst/>
          </a:prstGeom>
          <a:noFill/>
          <a:ln w="25400">
            <a:solidFill>
              <a:srgbClr val="1B3A4B"/>
            </a:solidFill>
            <a:prstDash val="solid"/>
            <a:tailEnd type="triangle"/>
          </a:ln>
        </p:spPr>
      </p:sp>
      <p:sp>
        <p:nvSpPr>
          <p:cNvPr id="18" name="card_73"/>
          <p:cNvSpPr/>
          <p:nvPr/>
        </p:nvSpPr>
        <p:spPr>
          <a:xfrm>
            <a:off x="548640" y="5029200"/>
            <a:ext cx="110642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cardb_74"/>
          <p:cNvSpPr txBox="1"/>
          <p:nvPr/>
        </p:nvSpPr>
        <p:spPr>
          <a:xfrm>
            <a:off x="777240" y="52578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Ejemplo: un incentivo tributario que aparece con una reforma genera una estrategia emergente que el sistema de planeación debe absorber.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¿Plan rígido o sistema que aprende?</a:t>
            </a:r>
            <a:endParaRPr lang="en-US" sz="3200" dirty="0"/>
          </a:p>
        </p:txBody>
      </p:sp>
      <p:sp>
        <p:nvSpPr>
          <p:cNvPr id="3" name="kicker_7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DISCUSIÓN DIRIGIDA</a:t>
            </a:r>
            <a:endParaRPr lang="en-US" sz="1200" dirty="0"/>
          </a:p>
        </p:txBody>
      </p:sp>
      <p:sp>
        <p:nvSpPr>
          <p:cNvPr id="4" name="stat_76"/>
          <p:cNvSpPr txBox="1"/>
          <p:nvPr/>
        </p:nvSpPr>
        <p:spPr>
          <a:xfrm>
            <a:off x="548640" y="14630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6000" dirty="0"/>
          </a:p>
        </p:txBody>
      </p:sp>
      <p:sp>
        <p:nvSpPr>
          <p:cNvPr id="5" name="statl_77"/>
          <p:cNvSpPr txBox="1"/>
          <p:nvPr/>
        </p:nvSpPr>
        <p:spPr>
          <a:xfrm>
            <a:off x="548640" y="25146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leyes de reforma tributaria entre 2012 y 2022</a:t>
            </a:r>
            <a:endParaRPr lang="en-US" sz="1400" dirty="0"/>
          </a:p>
        </p:txBody>
      </p:sp>
      <p:sp>
        <p:nvSpPr>
          <p:cNvPr id="6" name="stat_78"/>
          <p:cNvSpPr txBox="1"/>
          <p:nvPr/>
        </p:nvSpPr>
        <p:spPr>
          <a:xfrm>
            <a:off x="4206240" y="14630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5400" dirty="0"/>
          </a:p>
        </p:txBody>
      </p:sp>
      <p:sp>
        <p:nvSpPr>
          <p:cNvPr id="7" name="statl_79"/>
          <p:cNvSpPr txBox="1"/>
          <p:nvPr/>
        </p:nvSpPr>
        <p:spPr>
          <a:xfrm>
            <a:off x="4206240" y="25146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la ley de financiamiento se hunde en el Congreso</a:t>
            </a:r>
            <a:endParaRPr lang="en-US" sz="1400" dirty="0"/>
          </a:p>
        </p:txBody>
      </p:sp>
      <p:sp>
        <p:nvSpPr>
          <p:cNvPr id="8" name="stat_80"/>
          <p:cNvSpPr txBox="1"/>
          <p:nvPr/>
        </p:nvSpPr>
        <p:spPr>
          <a:xfrm>
            <a:off x="7863840" y="14630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5400" dirty="0"/>
          </a:p>
        </p:txBody>
      </p:sp>
      <p:sp>
        <p:nvSpPr>
          <p:cNvPr id="9" name="statl_81"/>
          <p:cNvSpPr txBox="1"/>
          <p:nvPr/>
        </p:nvSpPr>
        <p:spPr>
          <a:xfrm>
            <a:off x="7863840" y="25146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emergencia económica inexequible; nuevos proyectos de reforma</a:t>
            </a:r>
            <a:endParaRPr lang="en-US" sz="1400" dirty="0"/>
          </a:p>
        </p:txBody>
      </p:sp>
      <p:sp>
        <p:nvSpPr>
          <p:cNvPr id="10" name="card_82"/>
          <p:cNvSpPr/>
          <p:nvPr/>
        </p:nvSpPr>
        <p:spPr>
          <a:xfrm>
            <a:off x="548640" y="3840480"/>
            <a:ext cx="11064240" cy="2011680"/>
          </a:xfrm>
          <a:prstGeom prst="roundRect">
            <a:avLst>
              <a:gd name="adj" fmla="val 3636"/>
            </a:avLst>
          </a:prstGeom>
          <a:solidFill>
            <a:srgbClr val="E2EFEA"/>
          </a:solidFill>
          <a:ln w="12700">
            <a:solidFill>
              <a:srgbClr val="E2EFEA"/>
            </a:solidFill>
            <a:prstDash val="solid"/>
          </a:ln>
        </p:spPr>
      </p:sp>
      <p:sp>
        <p:nvSpPr>
          <p:cNvPr id="11" name="cardh_83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E7D6B"/>
                </a:solidFill>
              </a:rPr>
              <a:t>Respuesta esperada</a:t>
            </a:r>
            <a:endParaRPr lang="en-US" sz="1800" dirty="0"/>
          </a:p>
        </p:txBody>
      </p:sp>
      <p:sp>
        <p:nvSpPr>
          <p:cNvPr id="12" name="cardb_84"/>
          <p:cNvSpPr txBox="1"/>
          <p:nvPr/>
        </p:nvSpPr>
        <p:spPr>
          <a:xfrm>
            <a:off x="777240" y="452628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Objetivos y principios estables (Newman, Glueck) + escenarios y ajustes periódicos (Mintzberg). La planeación tributaria sirve para coordinar y anticipar, no para predecir.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Taller: reescriba el direccionamiento</a:t>
            </a:r>
            <a:endParaRPr lang="en-US" sz="3200" dirty="0"/>
          </a:p>
        </p:txBody>
      </p:sp>
      <p:sp>
        <p:nvSpPr>
          <p:cNvPr id="3" name="kicker_8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TRABAJO EN GRUPOS · 20 MINUTOS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4630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"Producir alimentos deliciosos para las familias colombianas con los más altos estándares de calidad."</a:t>
            </a:r>
            <a:endParaRPr lang="en-US" sz="2200" dirty="0"/>
          </a:p>
        </p:txBody>
      </p:sp>
      <p:sp>
        <p:nvSpPr>
          <p:cNvPr id="6" name="txt_86"/>
          <p:cNvSpPr txBox="1"/>
          <p:nvPr/>
        </p:nvSpPr>
        <p:spPr>
          <a:xfrm>
            <a:off x="548640" y="2743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5C6B73"/>
                </a:solidFill>
              </a:rPr>
              <a:t>Misión actual de Alimentos La Sabana</a:t>
            </a:r>
            <a:endParaRPr lang="en-US" sz="1400" dirty="0"/>
          </a:p>
        </p:txBody>
      </p:sp>
      <p:sp>
        <p:nvSpPr>
          <p:cNvPr id="7" name="bul_87"/>
          <p:cNvSpPr txBox="1"/>
          <p:nvPr/>
        </p:nvSpPr>
        <p:spPr>
          <a:xfrm>
            <a:off x="548640" y="3383280"/>
            <a:ext cx="11064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Reescriba la misión: para qué existe la empresa y a quién sirve.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Formule una visión 2031 con rasgos verificables (exportaciones, portafolio saludable).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Proponga tres objetivos estratégicos medibles; al menos uno con la variable fiscal.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Dónde termina la planeación y empieza el abuso</a:t>
            </a:r>
            <a:endParaRPr lang="en-US" sz="3200" dirty="0"/>
          </a:p>
        </p:txBody>
      </p:sp>
      <p:sp>
        <p:nvSpPr>
          <p:cNvPr id="3" name="kicker_8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FRONTERA LEGAL Y ÉTICA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2E7D6B"/>
          </a:solidFill>
          <a:ln w="12700">
            <a:solidFill>
              <a:srgbClr val="2E7D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Planeación tributaria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5603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Alternativas legales con sustancia económica.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383280" y="155448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383280" y="15544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Elusión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5603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Aprovechar vacíos; legal pero discutible.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155448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C0632F"/>
          </a:solidFill>
          <a:ln w="12700">
            <a:solidFill>
              <a:srgbClr val="C063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15544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Abuso (art. 869 ET)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309360" y="25603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Operaciones sin propósito de negocio para obtener ventajas; la DIAN las recaracteriza.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052560" y="155448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A23B3B"/>
          </a:solidFill>
          <a:ln w="12700">
            <a:solidFill>
              <a:srgbClr val="A23B3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052560" y="15544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Evasión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0" y="25603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Ocultar ingresos o simular costos; ilegal.</a:t>
            </a:r>
            <a:endParaRPr lang="en-US" sz="1500" dirty="0"/>
          </a:p>
        </p:txBody>
      </p:sp>
      <p:sp>
        <p:nvSpPr>
          <p:cNvPr id="16" name="card_89"/>
          <p:cNvSpPr/>
          <p:nvPr/>
        </p:nvSpPr>
        <p:spPr>
          <a:xfrm>
            <a:off x="548640" y="4206240"/>
            <a:ext cx="11064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cardh_90"/>
          <p:cNvSpPr txBox="1"/>
          <p:nvPr/>
        </p:nvSpPr>
        <p:spPr>
          <a:xfrm>
            <a:off x="777240" y="438912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Tres preguntas de control</a:t>
            </a:r>
            <a:endParaRPr lang="en-US" sz="1800" dirty="0"/>
          </a:p>
        </p:txBody>
      </p:sp>
      <p:sp>
        <p:nvSpPr>
          <p:cNvPr id="18" name="cardb_91"/>
          <p:cNvSpPr txBox="1"/>
          <p:nvPr/>
        </p:nvSpPr>
        <p:spPr>
          <a:xfrm>
            <a:off x="777240" y="48920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¿Hay propósito de negocio?  ·  ¿Hay sustancia económica?  ·  ¿Se cumplen la letra y el espíritu de la norma?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9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93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94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 estrategia elige dónde competir y cómo ganar; los impuestos son una variable de esa elección.</a:t>
            </a:r>
            <a:endParaRPr lang="en-US" sz="1800" dirty="0"/>
          </a:p>
        </p:txBody>
      </p:sp>
      <p:sp>
        <p:nvSpPr>
          <p:cNvPr id="6" name="cn_95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96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En un entorno fiscal inestable: objetivos firmes, estrategias que emergen y escenarios.</a:t>
            </a:r>
            <a:endParaRPr lang="en-US" sz="1800" dirty="0"/>
          </a:p>
        </p:txBody>
      </p:sp>
      <p:sp>
        <p:nvSpPr>
          <p:cNvPr id="8" name="cn_97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98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Sin propósito de negocio ni sustancia económica, no es planeación: es abuso.</a:t>
            </a:r>
            <a:endParaRPr lang="en-US" sz="1800" dirty="0"/>
          </a:p>
        </p:txBody>
      </p:sp>
      <p:sp>
        <p:nvSpPr>
          <p:cNvPr id="10" name="tarea_99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1" name="tareat_100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Taller 1. Lectura: Serna (2014), direccionamiento estratégico; Mintzberg, estrategias deliberadas y emergentes.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 · Fundamentos de la planeación estratégica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