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3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4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sión 4" id="{6aa23193-8d46-0a7b-d8be-a340430edab4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2E2019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2E2019"/>
                </a:solidFill>
                <a:latin typeface="+mn-lt"/>
              </a:rPr>
              <a:t>Flujo descontado acumulado (millones $)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Flujo descontado acumulado</c:v>
                </c:pt>
              </c:strCache>
            </c:strRef>
          </c:tx>
          <c:spPr>
            <a:solidFill>
              <a:srgbClr val="8C2F3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C2F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8C2F39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C2F3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8C2F39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8C2F39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2F6F5E"/>
              </a:solidFill>
              <a:effectLst/>
            </c:spPr>
          </c:dPt>
          <c:cat>
            <c:multiLvlStrRef>
              <c:f>Sheet1!$A$2:$A$7</c:f>
              <c:multiLvlStrCache>
                <c:ptCount val="6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-450</c:v>
                </c:pt>
                <c:pt idx="1">
                  <c:v>-338</c:v>
                </c:pt>
                <c:pt idx="2">
                  <c:v>-237</c:v>
                </c:pt>
                <c:pt idx="3">
                  <c:v>-145.7</c:v>
                </c:pt>
                <c:pt idx="4">
                  <c:v>-63.4</c:v>
                </c:pt>
                <c:pt idx="5">
                  <c:v>115.9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200" u="none">
                  <a:solidFill>
                    <a:srgbClr val="2E2019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0" i="0" u="none" strike="noStrike">
                    <a:solidFill>
                      <a:srgbClr val="6B5B4E"/>
                    </a:solidFill>
                    <a:latin typeface="Arial"/>
                  </a:defRPr>
                </a:pPr>
                <a:r>
                  <a:rPr sz="1200" b="0" i="0" u="none" strike="noStrike">
                    <a:solidFill>
                      <a:srgbClr val="6B5B4E"/>
                    </a:solidFill>
                    <a:latin typeface="Arial"/>
                  </a:rPr>
                  <a:t>Año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6E0DA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2E2019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2E2019"/>
                </a:solidFill>
                <a:latin typeface="+mn-lt"/>
              </a:rPr>
              <a:t>Perfil del VPN (millones $) según la tasa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VPN X</c:v>
                </c:pt>
              </c:strCache>
            </c:strRef>
          </c:tx>
          <c:spPr>
            <a:solidFill>
              <a:srgbClr val="6B5B4E"/>
            </a:solidFill>
            <a:ln w="31750" cap="flat">
              <a:solidFill>
                <a:srgbClr val="6B5B4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6B5B4E"/>
              </a:solidFill>
              <a:ln w="9525" cap="flat">
                <a:solidFill>
                  <a:srgbClr val="6B5B4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</c:f>
              <c:multiLvlStrCache>
                <c:ptCount val="8"/>
                <c:lvl>
                  <c:pt idx="0">
                    <c:v>0 %</c:v>
                  </c:pt>
                  <c:pt idx="1">
                    <c:v>5 %</c:v>
                  </c:pt>
                  <c:pt idx="2">
                    <c:v>10 %</c:v>
                  </c:pt>
                  <c:pt idx="3">
                    <c:v>15 %</c:v>
                  </c:pt>
                  <c:pt idx="4">
                    <c:v>20 %</c:v>
                  </c:pt>
                  <c:pt idx="5">
                    <c:v>25 %</c:v>
                  </c:pt>
                  <c:pt idx="6">
                    <c:v>30 %</c:v>
                  </c:pt>
                  <c:pt idx="7">
                    <c:v>35 %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60</c:v>
                </c:pt>
                <c:pt idx="1">
                  <c:v>46.1</c:v>
                </c:pt>
                <c:pt idx="2">
                  <c:v>34.2</c:v>
                </c:pt>
                <c:pt idx="3">
                  <c:v>23.8</c:v>
                </c:pt>
                <c:pt idx="4">
                  <c:v>14.8</c:v>
                </c:pt>
                <c:pt idx="5">
                  <c:v>6.9</c:v>
                </c:pt>
                <c:pt idx="6">
                  <c:v>-0.1</c:v>
                </c:pt>
                <c:pt idx="7">
                  <c:v>-6.4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VPN Y</c:v>
                </c:pt>
              </c:strCache>
            </c:strRef>
          </c:tx>
          <c:spPr>
            <a:solidFill>
              <a:srgbClr val="B5651D"/>
            </a:solidFill>
            <a:ln w="31750" cap="flat">
              <a:solidFill>
                <a:srgbClr val="B5651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B5651D"/>
              </a:solidFill>
              <a:ln w="9525" cap="flat">
                <a:solidFill>
                  <a:srgbClr val="B5651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</c:f>
              <c:multiLvlStrCache>
                <c:ptCount val="8"/>
                <c:lvl>
                  <c:pt idx="0">
                    <c:v>0 %</c:v>
                  </c:pt>
                  <c:pt idx="1">
                    <c:v>5 %</c:v>
                  </c:pt>
                  <c:pt idx="2">
                    <c:v>10 %</c:v>
                  </c:pt>
                  <c:pt idx="3">
                    <c:v>15 %</c:v>
                  </c:pt>
                  <c:pt idx="4">
                    <c:v>20 %</c:v>
                  </c:pt>
                  <c:pt idx="5">
                    <c:v>25 %</c:v>
                  </c:pt>
                  <c:pt idx="6">
                    <c:v>30 %</c:v>
                  </c:pt>
                  <c:pt idx="7">
                    <c:v>35 %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180</c:v>
                </c:pt>
                <c:pt idx="1">
                  <c:v>133.9</c:v>
                </c:pt>
                <c:pt idx="2">
                  <c:v>94.7</c:v>
                </c:pt>
                <c:pt idx="3">
                  <c:v>61.1</c:v>
                </c:pt>
                <c:pt idx="4">
                  <c:v>31.9</c:v>
                </c:pt>
                <c:pt idx="5">
                  <c:v>6.6</c:v>
                </c:pt>
                <c:pt idx="6">
                  <c:v>-15.7</c:v>
                </c:pt>
                <c:pt idx="7">
                  <c:v>-35.3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2E2019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6E0DA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6B5B4E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2E2019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2E2019"/>
                </a:solidFill>
                <a:latin typeface="+mn-lt"/>
              </a:rPr>
              <a:t>EVA (millones $)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EVA</c:v>
                </c:pt>
              </c:strCache>
            </c:strRef>
          </c:tx>
          <c:spPr>
            <a:solidFill>
              <a:srgbClr val="2F6F5E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Año 1</c:v>
                  </c:pt>
                  <c:pt idx="1">
                    <c:v>Año 2</c:v>
                  </c:pt>
                  <c:pt idx="2">
                    <c:v>Año 3</c:v>
                  </c:pt>
                  <c:pt idx="3">
                    <c:v>Año 4</c:v>
                  </c:pt>
                  <c:pt idx="4">
                    <c:v>Año 5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4.8</c:v>
                </c:pt>
                <c:pt idx="1">
                  <c:v>24.4</c:v>
                </c:pt>
                <c:pt idx="2">
                  <c:v>45</c:v>
                </c:pt>
                <c:pt idx="3">
                  <c:v>66.5</c:v>
                </c:pt>
                <c:pt idx="4">
                  <c:v>89.2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200" u="none">
                  <a:solidFill>
                    <a:srgbClr val="2E2019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6E0DA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2E2019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2E2019"/>
                </a:solidFill>
                <a:latin typeface="+mn-lt"/>
              </a:rPr>
              <a:t>VPN por escenario (millones $)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VPN</c:v>
                </c:pt>
              </c:strCache>
            </c:strRef>
          </c:tx>
          <c:spPr>
            <a:solidFill>
              <a:srgbClr val="B5651D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WACC +3 p.p.</c:v>
                  </c:pt>
                  <c:pt idx="1">
                    <c:v>Crecimiento 3%</c:v>
                  </c:pt>
                  <c:pt idx="2">
                    <c:v>Costo variable 62%</c:v>
                  </c:pt>
                  <c:pt idx="3">
                    <c:v>Ventas -10%</c:v>
                  </c:pt>
                  <c:pt idx="4">
                    <c:v>Base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73.4</c:v>
                </c:pt>
                <c:pt idx="1">
                  <c:v>66.8</c:v>
                </c:pt>
                <c:pt idx="2">
                  <c:v>42.5</c:v>
                </c:pt>
                <c:pt idx="3">
                  <c:v>38.8</c:v>
                </c:pt>
                <c:pt idx="4">
                  <c:v>115.9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200" u="none">
                  <a:solidFill>
                    <a:srgbClr val="2E2019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6350" cap="flat">
              <a:solidFill>
                <a:srgbClr val="E6E0DA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 curvas se cruzan en la tasa de Fisher (≈ 24,9 %). A la izquierda de ese punto, donde está el WACC de 20,46 %, Y domina.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rgbClr val="2E20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rgbClr val="D9A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  <p:sp>
        <p:nvSpPr>
          <p:cNvPr id="4" name="Text 0"/>
          <p:cNvSpPr/>
          <p:nvPr/>
        </p:nvSpPr>
        <p:spPr>
          <a:xfrm>
            <a:off x="731520" y="603504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FB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Matemáticas para la Toma de Decisiones · Esp. Gerencia Financiera · Docente: Alexander Zamora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C8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4 · Evaluación de inversiones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solidFill>
          <a:srgbClr val="2E20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FB3A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¿Se debe invertir?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D9A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4 · WACC, VPN, TIR, beneficio/costo y EVA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Ruta de la sesión</a:t>
            </a:r>
            <a:endParaRPr lang="en-US" sz="3200" dirty="0"/>
          </a:p>
        </p:txBody>
      </p:sp>
      <p:sp>
        <p:nvSpPr>
          <p:cNvPr id="3" name="kicker_1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AGENDA · 90 MINUTOS</a:t>
            </a:r>
            <a:endParaRPr lang="en-US" sz="1200" dirty="0"/>
          </a:p>
        </p:txBody>
      </p:sp>
      <p:sp>
        <p:nvSpPr>
          <p:cNvPr id="4" name="agline_2"/>
          <p:cNvSpPr/>
          <p:nvPr/>
        </p:nvSpPr>
        <p:spPr>
          <a:xfrm>
            <a:off x="1338943" y="1892808"/>
            <a:ext cx="9483634" cy="0"/>
          </a:xfrm>
          <a:prstGeom prst="line">
            <a:avLst/>
          </a:prstGeom>
          <a:noFill/>
          <a:ln w="19050">
            <a:solidFill>
              <a:srgbClr val="D9D2CB"/>
            </a:solidFill>
            <a:prstDash val="solid"/>
          </a:ln>
        </p:spPr>
      </p:sp>
      <p:sp>
        <p:nvSpPr>
          <p:cNvPr id="5" name="dot_3"/>
          <p:cNvSpPr/>
          <p:nvPr/>
        </p:nvSpPr>
        <p:spPr>
          <a:xfrm>
            <a:off x="1046335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dotn_4"/>
          <p:cNvSpPr txBox="1"/>
          <p:nvPr/>
        </p:nvSpPr>
        <p:spPr>
          <a:xfrm>
            <a:off x="1046335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agt_5"/>
          <p:cNvSpPr txBox="1"/>
          <p:nvPr/>
        </p:nvSpPr>
        <p:spPr>
          <a:xfrm>
            <a:off x="548640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0–10 min</a:t>
            </a:r>
            <a:endParaRPr lang="en-US" sz="1300" dirty="0"/>
          </a:p>
        </p:txBody>
      </p:sp>
      <p:sp>
        <p:nvSpPr>
          <p:cNvPr id="8" name="agl_6"/>
          <p:cNvSpPr txBox="1"/>
          <p:nvPr/>
        </p:nvSpPr>
        <p:spPr>
          <a:xfrm>
            <a:off x="594360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Pregunta detonante</a:t>
            </a:r>
            <a:endParaRPr lang="en-US" sz="1500" dirty="0"/>
          </a:p>
        </p:txBody>
      </p:sp>
      <p:sp>
        <p:nvSpPr>
          <p:cNvPr id="9" name="dot_7"/>
          <p:cNvSpPr/>
          <p:nvPr/>
        </p:nvSpPr>
        <p:spPr>
          <a:xfrm>
            <a:off x="2626941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dotn_8"/>
          <p:cNvSpPr txBox="1"/>
          <p:nvPr/>
        </p:nvSpPr>
        <p:spPr>
          <a:xfrm>
            <a:off x="2626941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agt_9"/>
          <p:cNvSpPr txBox="1"/>
          <p:nvPr/>
        </p:nvSpPr>
        <p:spPr>
          <a:xfrm>
            <a:off x="2129246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10–25</a:t>
            </a:r>
            <a:endParaRPr lang="en-US" sz="1300" dirty="0"/>
          </a:p>
        </p:txBody>
      </p:sp>
      <p:sp>
        <p:nvSpPr>
          <p:cNvPr id="12" name="agl_10"/>
          <p:cNvSpPr txBox="1"/>
          <p:nvPr/>
        </p:nvSpPr>
        <p:spPr>
          <a:xfrm>
            <a:off x="2174966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WACC</a:t>
            </a:r>
            <a:endParaRPr lang="en-US" sz="1500" dirty="0"/>
          </a:p>
        </p:txBody>
      </p:sp>
      <p:sp>
        <p:nvSpPr>
          <p:cNvPr id="13" name="dot_11"/>
          <p:cNvSpPr/>
          <p:nvPr/>
        </p:nvSpPr>
        <p:spPr>
          <a:xfrm>
            <a:off x="4207546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dotn_12"/>
          <p:cNvSpPr txBox="1"/>
          <p:nvPr/>
        </p:nvSpPr>
        <p:spPr>
          <a:xfrm>
            <a:off x="4207546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agt_13"/>
          <p:cNvSpPr txBox="1"/>
          <p:nvPr/>
        </p:nvSpPr>
        <p:spPr>
          <a:xfrm>
            <a:off x="3709851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25–45</a:t>
            </a:r>
            <a:endParaRPr lang="en-US" sz="1300" dirty="0"/>
          </a:p>
        </p:txBody>
      </p:sp>
      <p:sp>
        <p:nvSpPr>
          <p:cNvPr id="16" name="agl_14"/>
          <p:cNvSpPr txBox="1"/>
          <p:nvPr/>
        </p:nvSpPr>
        <p:spPr>
          <a:xfrm>
            <a:off x="3755571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Flujo de caja e indicadores</a:t>
            </a:r>
            <a:endParaRPr lang="en-US" sz="1500" dirty="0"/>
          </a:p>
        </p:txBody>
      </p:sp>
      <p:sp>
        <p:nvSpPr>
          <p:cNvPr id="17" name="dot_15"/>
          <p:cNvSpPr/>
          <p:nvPr/>
        </p:nvSpPr>
        <p:spPr>
          <a:xfrm>
            <a:off x="578815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dotn_16"/>
          <p:cNvSpPr txBox="1"/>
          <p:nvPr/>
        </p:nvSpPr>
        <p:spPr>
          <a:xfrm>
            <a:off x="578815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agt_17"/>
          <p:cNvSpPr txBox="1"/>
          <p:nvPr/>
        </p:nvSpPr>
        <p:spPr>
          <a:xfrm>
            <a:off x="5290457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45–55</a:t>
            </a:r>
            <a:endParaRPr lang="en-US" sz="1300" dirty="0"/>
          </a:p>
        </p:txBody>
      </p:sp>
      <p:sp>
        <p:nvSpPr>
          <p:cNvPr id="20" name="agl_18"/>
          <p:cNvSpPr txBox="1"/>
          <p:nvPr/>
        </p:nvSpPr>
        <p:spPr>
          <a:xfrm>
            <a:off x="5336177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VPN vs. TIR</a:t>
            </a:r>
            <a:endParaRPr lang="en-US" sz="1500" dirty="0"/>
          </a:p>
        </p:txBody>
      </p:sp>
      <p:sp>
        <p:nvSpPr>
          <p:cNvPr id="21" name="dot_19"/>
          <p:cNvSpPr/>
          <p:nvPr/>
        </p:nvSpPr>
        <p:spPr>
          <a:xfrm>
            <a:off x="7368758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dotn_20"/>
          <p:cNvSpPr txBox="1"/>
          <p:nvPr/>
        </p:nvSpPr>
        <p:spPr>
          <a:xfrm>
            <a:off x="7368758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3" name="agt_21"/>
          <p:cNvSpPr txBox="1"/>
          <p:nvPr/>
        </p:nvSpPr>
        <p:spPr>
          <a:xfrm>
            <a:off x="6871063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55–70</a:t>
            </a:r>
            <a:endParaRPr lang="en-US" sz="1300" dirty="0"/>
          </a:p>
        </p:txBody>
      </p:sp>
      <p:sp>
        <p:nvSpPr>
          <p:cNvPr id="24" name="agl_22"/>
          <p:cNvSpPr txBox="1"/>
          <p:nvPr/>
        </p:nvSpPr>
        <p:spPr>
          <a:xfrm>
            <a:off x="6916783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EVA</a:t>
            </a:r>
            <a:endParaRPr lang="en-US" sz="1500" dirty="0"/>
          </a:p>
        </p:txBody>
      </p:sp>
      <p:sp>
        <p:nvSpPr>
          <p:cNvPr id="25" name="dot_23"/>
          <p:cNvSpPr/>
          <p:nvPr/>
        </p:nvSpPr>
        <p:spPr>
          <a:xfrm>
            <a:off x="8949363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dotn_24"/>
          <p:cNvSpPr txBox="1"/>
          <p:nvPr/>
        </p:nvSpPr>
        <p:spPr>
          <a:xfrm>
            <a:off x="8949363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7" name="agt_25"/>
          <p:cNvSpPr txBox="1"/>
          <p:nvPr/>
        </p:nvSpPr>
        <p:spPr>
          <a:xfrm>
            <a:off x="8451669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70–85</a:t>
            </a:r>
            <a:endParaRPr lang="en-US" sz="1300" dirty="0"/>
          </a:p>
        </p:txBody>
      </p:sp>
      <p:sp>
        <p:nvSpPr>
          <p:cNvPr id="28" name="agl_26"/>
          <p:cNvSpPr txBox="1"/>
          <p:nvPr/>
        </p:nvSpPr>
        <p:spPr>
          <a:xfrm>
            <a:off x="8497389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Sensibilidad y caso</a:t>
            </a:r>
            <a:endParaRPr lang="en-US" sz="1500" dirty="0"/>
          </a:p>
        </p:txBody>
      </p:sp>
      <p:sp>
        <p:nvSpPr>
          <p:cNvPr id="29" name="dot_27"/>
          <p:cNvSpPr/>
          <p:nvPr/>
        </p:nvSpPr>
        <p:spPr>
          <a:xfrm>
            <a:off x="10529969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dotn_28"/>
          <p:cNvSpPr txBox="1"/>
          <p:nvPr/>
        </p:nvSpPr>
        <p:spPr>
          <a:xfrm>
            <a:off x="10529969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7</a:t>
            </a:r>
            <a:endParaRPr lang="en-US" sz="1800" dirty="0"/>
          </a:p>
        </p:txBody>
      </p:sp>
      <p:sp>
        <p:nvSpPr>
          <p:cNvPr id="31" name="agt_29"/>
          <p:cNvSpPr txBox="1"/>
          <p:nvPr/>
        </p:nvSpPr>
        <p:spPr>
          <a:xfrm>
            <a:off x="10032274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85–90</a:t>
            </a:r>
            <a:endParaRPr lang="en-US" sz="1300" dirty="0"/>
          </a:p>
        </p:txBody>
      </p:sp>
      <p:sp>
        <p:nvSpPr>
          <p:cNvPr id="32" name="agl_30"/>
          <p:cNvSpPr txBox="1"/>
          <p:nvPr/>
        </p:nvSpPr>
        <p:spPr>
          <a:xfrm>
            <a:off x="10077994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Cierre del módulo</a:t>
            </a:r>
            <a:endParaRPr lang="en-US" sz="1500" dirty="0"/>
          </a:p>
        </p:txBody>
      </p:sp>
      <p:sp>
        <p:nvSpPr>
          <p:cNvPr id="33" name="card_31"/>
          <p:cNvSpPr/>
          <p:nvPr/>
        </p:nvSpPr>
        <p:spPr>
          <a:xfrm>
            <a:off x="548640" y="3840480"/>
            <a:ext cx="1106424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cardh_32"/>
          <p:cNvSpPr txBox="1"/>
          <p:nvPr/>
        </p:nvSpPr>
        <p:spPr>
          <a:xfrm>
            <a:off x="777240" y="40233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Al terminar la sesión, usted podrá…</a:t>
            </a:r>
            <a:endParaRPr lang="en-US" sz="1800" dirty="0"/>
          </a:p>
        </p:txBody>
      </p:sp>
      <p:sp>
        <p:nvSpPr>
          <p:cNvPr id="35" name="bul_33"/>
          <p:cNvSpPr txBox="1"/>
          <p:nvPr/>
        </p:nvSpPr>
        <p:spPr>
          <a:xfrm>
            <a:off x="777240" y="4526280"/>
            <a:ext cx="10607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Estimar el WACC como tasa de descuento del proyecto.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Construir el flujo de caja libre y calcular VPN, TIR, TIRM, B/C y recuperación descontada.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Medir la creación de valor con el EVA y relacionarlo con el VPN.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"Se paga sola en cuatro años"</a:t>
            </a:r>
            <a:endParaRPr lang="en-US" sz="3200" dirty="0"/>
          </a:p>
        </p:txBody>
      </p:sp>
      <p:sp>
        <p:nvSpPr>
          <p:cNvPr id="3" name="kicker_3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PREGUNTA DETONANTE</a:t>
            </a:r>
            <a:endParaRPr lang="en-US" sz="1200" dirty="0"/>
          </a:p>
        </p:txBody>
      </p:sp>
      <p:sp>
        <p:nvSpPr>
          <p:cNvPr id="4" name="txt_35"/>
          <p:cNvSpPr txBox="1"/>
          <p:nvPr/>
        </p:nvSpPr>
        <p:spPr>
          <a:xfrm>
            <a:off x="548640" y="1463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La junta de Tostadora Andina debe decidir hoy si invierte en la nueva línea de tostado. El gerente comercial está convencido: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2468880"/>
            <a:ext cx="11064240" cy="1463040"/>
          </a:xfrm>
          <a:prstGeom prst="roundRect">
            <a:avLst>
              <a:gd name="adj" fmla="val 6250"/>
            </a:avLst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46888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2E20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"Invertimos $450 millones y se paga sola en cuatro años. ¡Aprobemos ya!"</a:t>
            </a:r>
            <a:endParaRPr lang="en-US" sz="2600" dirty="0"/>
          </a:p>
        </p:txBody>
      </p:sp>
      <p:sp>
        <p:nvSpPr>
          <p:cNvPr id="7" name="txt_36"/>
          <p:cNvSpPr txBox="1"/>
          <p:nvPr/>
        </p:nvSpPr>
        <p:spPr>
          <a:xfrm>
            <a:off x="548640" y="43891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rgbClr val="B5651D"/>
                </a:solidFill>
              </a:rPr>
              <a:t>¿Basta con eso para aprobarla? ¿Qué información le falta a la junta?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tasa mínima: el costo promedio del capital</a:t>
            </a:r>
            <a:endParaRPr lang="en-US" sz="3200" dirty="0"/>
          </a:p>
        </p:txBody>
      </p:sp>
      <p:sp>
        <p:nvSpPr>
          <p:cNvPr id="3" name="kicker_37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1 · WACC</a:t>
            </a:r>
            <a:endParaRPr lang="en-US" sz="1200" dirty="0"/>
          </a:p>
        </p:txBody>
      </p:sp>
      <p:sp>
        <p:nvSpPr>
          <p:cNvPr id="4" name="fbox_38"/>
          <p:cNvSpPr/>
          <p:nvPr/>
        </p:nvSpPr>
        <p:spPr>
          <a:xfrm>
            <a:off x="548640" y="1417320"/>
            <a:ext cx="11064240" cy="777240"/>
          </a:xfrm>
          <a:prstGeom prst="roundRect">
            <a:avLst>
              <a:gd name="adj" fmla="val 941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formula_39"/>
          <p:cNvSpPr txBox="1"/>
          <p:nvPr/>
        </p:nvSpPr>
        <p:spPr>
          <a:xfrm>
            <a:off x="548640" y="1417320"/>
            <a:ext cx="11064240" cy="77724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WACC = (D/V)·Kd·(1 − t) + (E/V)·Ke          Ke = Rf + β·(Rm − Rf) + primas</a:t>
            </a:r>
            <a:endParaRPr lang="en-US" sz="2000" dirty="0"/>
          </a:p>
        </p:txBody>
      </p:sp>
      <p:graphicFrame>
        <p:nvGraphicFramePr>
          <p:cNvPr id="5" name="tbl_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68880"/>
          <a:ext cx="69494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291840"/>
                <a:gridCol w="1463040"/>
              </a:tblGrid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Componente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Supuesto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Valor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Deuda: 44,4 %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Kd 23,5 % × (1 − 35 %)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15,275 %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Patrimonio: 55,6 %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10,5 % + 1,3 × 7,0 % + 5,0 %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24,6 %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WACC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0,444 × 15,275 % + 0,556 × 24,6 %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20,46 %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</a:tr>
            </a:tbl>
          </a:graphicData>
        </a:graphic>
      </p:graphicFrame>
      <p:sp>
        <p:nvSpPr>
          <p:cNvPr id="7" name="stat_41"/>
          <p:cNvSpPr txBox="1"/>
          <p:nvPr/>
        </p:nvSpPr>
        <p:spPr>
          <a:xfrm>
            <a:off x="7955280" y="237744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B565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20,46 %</a:t>
            </a:r>
            <a:endParaRPr lang="en-US" sz="5400" dirty="0"/>
          </a:p>
        </p:txBody>
      </p:sp>
      <p:sp>
        <p:nvSpPr>
          <p:cNvPr id="8" name="statl_42"/>
          <p:cNvSpPr txBox="1"/>
          <p:nvPr/>
        </p:nvSpPr>
        <p:spPr>
          <a:xfrm>
            <a:off x="7955280" y="342900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WACC: rentabilidad mínima que debe superar el proyecto</a:t>
            </a:r>
            <a:endParaRPr lang="en-US" sz="1400" dirty="0"/>
          </a:p>
        </p:txBody>
      </p:sp>
      <p:sp>
        <p:nvSpPr>
          <p:cNvPr id="9" name="txt_43"/>
          <p:cNvSpPr txBox="1"/>
          <p:nvPr/>
        </p:nvSpPr>
        <p:spPr>
          <a:xfrm>
            <a:off x="548640" y="51206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6B5B4E"/>
                </a:solidFill>
              </a:rPr>
              <a:t>Rf, β y primas son supuestos didácticos. El patrimonio cuesta más que la deuda: más riesgo y sin escudo fiscal.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Los supuestos del proyecto</a:t>
            </a:r>
            <a:endParaRPr lang="en-US" sz="3200" dirty="0"/>
          </a:p>
        </p:txBody>
      </p:sp>
      <p:sp>
        <p:nvSpPr>
          <p:cNvPr id="3" name="kicker_4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NUEVA LÍNEA DE TOSTADO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3474720" cy="2011680"/>
          </a:xfrm>
          <a:prstGeom prst="roundRect">
            <a:avLst>
              <a:gd name="adj" fmla="val 3636"/>
            </a:avLst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45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5651D"/>
                </a:solidFill>
              </a:rPr>
              <a:t>Ventas año 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0574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E20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$850 M</a:t>
            </a:r>
            <a:endParaRPr lang="en-US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8346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B5B4E"/>
                </a:solidFill>
              </a:rPr>
              <a:t>crecen 7 % anual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297680" y="1463040"/>
            <a:ext cx="3474720" cy="2011680"/>
          </a:xfrm>
          <a:prstGeom prst="roundRect">
            <a:avLst>
              <a:gd name="adj" fmla="val 3636"/>
            </a:avLst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26280" y="1645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5651D"/>
                </a:solidFill>
              </a:rPr>
              <a:t>Costo variable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526280" y="20574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E20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58 %</a:t>
            </a:r>
            <a:endParaRPr lang="en-US" sz="3600" dirty="0"/>
          </a:p>
        </p:txBody>
      </p:sp>
      <p:sp>
        <p:nvSpPr>
          <p:cNvPr id="11" name="Text 9"/>
          <p:cNvSpPr txBox="1"/>
          <p:nvPr/>
        </p:nvSpPr>
        <p:spPr>
          <a:xfrm>
            <a:off x="4526280" y="28346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B5B4E"/>
                </a:solidFill>
              </a:rPr>
              <a:t>de las ventas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046720" y="1463040"/>
            <a:ext cx="3474720" cy="2011680"/>
          </a:xfrm>
          <a:prstGeom prst="roundRect">
            <a:avLst>
              <a:gd name="adj" fmla="val 3636"/>
            </a:avLst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75320" y="1645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5651D"/>
                </a:solidFill>
              </a:rPr>
              <a:t>Costos fijos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8275320" y="20574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E20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$170 M</a:t>
            </a:r>
            <a:endParaRPr lang="en-US" sz="3600" dirty="0"/>
          </a:p>
        </p:txBody>
      </p:sp>
      <p:sp>
        <p:nvSpPr>
          <p:cNvPr id="15" name="Text 13"/>
          <p:cNvSpPr txBox="1"/>
          <p:nvPr/>
        </p:nvSpPr>
        <p:spPr>
          <a:xfrm>
            <a:off x="8275320" y="28346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B5B4E"/>
                </a:solidFill>
              </a:rPr>
              <a:t>crecen 4 % anual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703320"/>
            <a:ext cx="3474720" cy="2011680"/>
          </a:xfrm>
          <a:prstGeom prst="roundRect">
            <a:avLst>
              <a:gd name="adj" fmla="val 3636"/>
            </a:avLst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8862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5651D"/>
                </a:solidFill>
              </a:rPr>
              <a:t>Equipo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42976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E20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$380 M</a:t>
            </a:r>
            <a:endParaRPr lang="en-US" sz="3600" dirty="0"/>
          </a:p>
        </p:txBody>
      </p:sp>
      <p:sp>
        <p:nvSpPr>
          <p:cNvPr id="19" name="Text 17"/>
          <p:cNvSpPr txBox="1"/>
          <p:nvPr/>
        </p:nvSpPr>
        <p:spPr>
          <a:xfrm>
            <a:off x="777240" y="507492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B5B4E"/>
                </a:solidFill>
              </a:rPr>
              <a:t>depreciación a 10 años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4297680" y="3703320"/>
            <a:ext cx="3474720" cy="2011680"/>
          </a:xfrm>
          <a:prstGeom prst="roundRect">
            <a:avLst>
              <a:gd name="adj" fmla="val 3636"/>
            </a:avLst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526280" y="38862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5651D"/>
                </a:solidFill>
              </a:rPr>
              <a:t>Capital de trabajo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4526280" y="42976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E20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$70 M</a:t>
            </a:r>
            <a:endParaRPr lang="en-US" sz="3600" dirty="0"/>
          </a:p>
        </p:txBody>
      </p:sp>
      <p:sp>
        <p:nvSpPr>
          <p:cNvPr id="23" name="Text 21"/>
          <p:cNvSpPr txBox="1"/>
          <p:nvPr/>
        </p:nvSpPr>
        <p:spPr>
          <a:xfrm>
            <a:off x="4526280" y="507492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B5B4E"/>
                </a:solidFill>
              </a:rPr>
              <a:t>se recupera en el año 5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8046720" y="3703320"/>
            <a:ext cx="3474720" cy="2011680"/>
          </a:xfrm>
          <a:prstGeom prst="roundRect">
            <a:avLst>
              <a:gd name="adj" fmla="val 3636"/>
            </a:avLst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275320" y="38862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5651D"/>
                </a:solidFill>
              </a:rPr>
              <a:t>Venta del equipo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8275320" y="42976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E20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$200 M</a:t>
            </a:r>
            <a:endParaRPr lang="en-US" sz="3600" dirty="0"/>
          </a:p>
        </p:txBody>
      </p:sp>
      <p:sp>
        <p:nvSpPr>
          <p:cNvPr id="27" name="Text 25"/>
          <p:cNvSpPr txBox="1"/>
          <p:nvPr/>
        </p:nvSpPr>
        <p:spPr>
          <a:xfrm>
            <a:off x="8275320" y="507492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B5B4E"/>
                </a:solidFill>
              </a:rPr>
              <a:t>en el año 5 (libros: $190 M)</a:t>
            </a:r>
            <a:endParaRPr lang="en-US" sz="1500" dirty="0"/>
          </a:p>
        </p:txBody>
      </p:sp>
      <p:sp>
        <p:nvSpPr>
          <p:cNvPr id="28" name="txt_45"/>
          <p:cNvSpPr txBox="1"/>
          <p:nvPr/>
        </p:nvSpPr>
        <p:spPr>
          <a:xfrm>
            <a:off x="548640" y="59893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6B5B4E"/>
                </a:solidFill>
              </a:rPr>
              <a:t>Tarifa de renta: 35 % · Horizonte: 5 años · Tasa de descuento: WACC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Flujo de caja libre (millones $)</a:t>
            </a:r>
            <a:endParaRPr lang="en-US" sz="3200" dirty="0"/>
          </a:p>
        </p:txBody>
      </p:sp>
      <p:sp>
        <p:nvSpPr>
          <p:cNvPr id="3" name="kicker_46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SIN INTERESES: LA FINANCIACIÓN YA ESTÁ EN EL WACC</a:t>
            </a:r>
            <a:endParaRPr lang="en-US" sz="1200" dirty="0"/>
          </a:p>
        </p:txBody>
      </p:sp>
      <p:graphicFrame>
        <p:nvGraphicFramePr>
          <p:cNvPr id="7" name="tbl_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383280"/>
                <a:gridCol w="1280160"/>
                <a:gridCol w="1280160"/>
                <a:gridCol w="1280160"/>
                <a:gridCol w="1280160"/>
                <a:gridCol w="1280160"/>
                <a:gridCol w="128016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Concepto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Año 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Año 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Año 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Año 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Año 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Año 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Ventas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850,0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909,5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973,2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1.041,3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1.114,2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(−) Costos variables y fijos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663,0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704,3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748,3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795,2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845,1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(−) Depreciación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= UODI (EBIT × 65 %)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96,9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108,7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121,5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135,3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150,2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(+) Depreciación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Inversión y capital de trabajo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−450,0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(+) Venta del equipo neta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196,5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= Flujo de caja libre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−450,0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134,9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146,7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159,5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173,3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454,7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</a:tr>
            </a:tbl>
          </a:graphicData>
        </a:graphic>
      </p:graphicFrame>
      <p:sp>
        <p:nvSpPr>
          <p:cNvPr id="5" name="txt_48"/>
          <p:cNvSpPr txBox="1"/>
          <p:nvPr/>
        </p:nvSpPr>
        <p:spPr>
          <a:xfrm>
            <a:off x="548640" y="5760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6B5B4E"/>
                </a:solidFill>
              </a:rPr>
              <a:t>Venta del equipo neta de impuestos: 200 − (200 − 190) × 35 % = 196,5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proyecto crea valor</a:t>
            </a:r>
            <a:endParaRPr lang="en-US" sz="3200" dirty="0"/>
          </a:p>
        </p:txBody>
      </p:sp>
      <p:sp>
        <p:nvSpPr>
          <p:cNvPr id="3" name="kicker_49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INDICADORES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2606040" cy="2011680"/>
          </a:xfrm>
          <a:prstGeom prst="roundRect">
            <a:avLst>
              <a:gd name="adj" fmla="val 3636"/>
            </a:avLst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6459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F6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$115,9 millones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60604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6B5B4E"/>
                </a:solidFill>
              </a:rPr>
              <a:t>VPN al WACC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383280" y="1463040"/>
            <a:ext cx="2606040" cy="2011680"/>
          </a:xfrm>
          <a:prstGeom prst="roundRect">
            <a:avLst>
              <a:gd name="adj" fmla="val 3636"/>
            </a:avLst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20440" y="16459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F6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29,64 %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3520440" y="260604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6B5B4E"/>
                </a:solidFill>
              </a:rPr>
              <a:t>TIR (&gt; WACC de 20,46 %)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217920" y="1463040"/>
            <a:ext cx="2606040" cy="2011680"/>
          </a:xfrm>
          <a:prstGeom prst="roundRect">
            <a:avLst>
              <a:gd name="adj" fmla="val 3636"/>
            </a:avLst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355080" y="16459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B565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26,10 %</a:t>
            </a:r>
            <a:endParaRPr lang="en-US" sz="3400" dirty="0"/>
          </a:p>
        </p:txBody>
      </p:sp>
      <p:sp>
        <p:nvSpPr>
          <p:cNvPr id="12" name="Text 10"/>
          <p:cNvSpPr txBox="1"/>
          <p:nvPr/>
        </p:nvSpPr>
        <p:spPr>
          <a:xfrm>
            <a:off x="6355080" y="260604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6B5B4E"/>
                </a:solidFill>
              </a:rPr>
              <a:t>TIR modificada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9052560" y="1463040"/>
            <a:ext cx="2606040" cy="2011680"/>
          </a:xfrm>
          <a:prstGeom prst="roundRect">
            <a:avLst>
              <a:gd name="adj" fmla="val 3636"/>
            </a:avLst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189720" y="16459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B565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1,26</a:t>
            </a:r>
            <a:endParaRPr lang="en-US" sz="3400" dirty="0"/>
          </a:p>
        </p:txBody>
      </p:sp>
      <p:sp>
        <p:nvSpPr>
          <p:cNvPr id="15" name="Text 13"/>
          <p:cNvSpPr txBox="1"/>
          <p:nvPr/>
        </p:nvSpPr>
        <p:spPr>
          <a:xfrm>
            <a:off x="9189720" y="260604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6B5B4E"/>
                </a:solidFill>
              </a:rPr>
              <a:t>Relación beneficio/costo</a:t>
            </a:r>
            <a:endParaRPr lang="en-US" sz="1500" dirty="0"/>
          </a:p>
        </p:txBody>
      </p:sp>
      <p:sp>
        <p:nvSpPr>
          <p:cNvPr id="16" name="txt_50"/>
          <p:cNvSpPr txBox="1"/>
          <p:nvPr/>
        </p:nvSpPr>
        <p:spPr>
          <a:xfrm>
            <a:off x="548640" y="37490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2F6F5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Excel: =VNA(WACC;flujos 1 a 5) + flujo 0   ·   =TIR(flujos 0 a 5)   ·   =TIRM(flujos;WACC;WACC)</a:t>
            </a:r>
            <a:endParaRPr lang="en-US" sz="1400" dirty="0"/>
          </a:p>
        </p:txBody>
      </p:sp>
      <p:sp>
        <p:nvSpPr>
          <p:cNvPr id="17" name="card_51"/>
          <p:cNvSpPr/>
          <p:nvPr/>
        </p:nvSpPr>
        <p:spPr>
          <a:xfrm>
            <a:off x="548640" y="4297680"/>
            <a:ext cx="1106424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cardh_52"/>
          <p:cNvSpPr txBox="1"/>
          <p:nvPr/>
        </p:nvSpPr>
        <p:spPr>
          <a:xfrm>
            <a:off x="777240" y="44805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Regla de decisión</a:t>
            </a:r>
            <a:endParaRPr lang="en-US" sz="1800" dirty="0"/>
          </a:p>
        </p:txBody>
      </p:sp>
      <p:sp>
        <p:nvSpPr>
          <p:cNvPr id="19" name="cardb_53"/>
          <p:cNvSpPr txBox="1"/>
          <p:nvPr/>
        </p:nvSpPr>
        <p:spPr>
          <a:xfrm>
            <a:off x="777240" y="498348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Se invierte si VPN &gt; 0 (equivale a TIR &gt; WACC y B/C &gt; 1). El VPN manda porque mide en pesos la riqueza que se crea para los dueños.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se paga en cuatro años: se paga en 4,4</a:t>
            </a:r>
            <a:endParaRPr lang="en-US" sz="3200" dirty="0"/>
          </a:p>
        </p:txBody>
      </p:sp>
      <p:sp>
        <p:nvSpPr>
          <p:cNvPr id="3" name="kicker_5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RECUPERACIÓN DESCONTADA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371600"/>
          <a:ext cx="694944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tat_55"/>
          <p:cNvSpPr txBox="1"/>
          <p:nvPr/>
        </p:nvSpPr>
        <p:spPr>
          <a:xfrm>
            <a:off x="7863840" y="146304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B565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4,35 años</a:t>
            </a:r>
            <a:endParaRPr lang="en-US" sz="4000" dirty="0"/>
          </a:p>
        </p:txBody>
      </p:sp>
      <p:sp>
        <p:nvSpPr>
          <p:cNvPr id="6" name="statl_56"/>
          <p:cNvSpPr txBox="1"/>
          <p:nvPr/>
        </p:nvSpPr>
        <p:spPr>
          <a:xfrm>
            <a:off x="7863840" y="237744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periodo de recuperación descontado</a:t>
            </a:r>
            <a:endParaRPr lang="en-US" sz="1400" dirty="0"/>
          </a:p>
        </p:txBody>
      </p:sp>
      <p:sp>
        <p:nvSpPr>
          <p:cNvPr id="7" name="txt_57"/>
          <p:cNvSpPr txBox="1"/>
          <p:nvPr/>
        </p:nvSpPr>
        <p:spPr>
          <a:xfrm>
            <a:off x="7863840" y="3108960"/>
            <a:ext cx="37490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El gerente comercial miraba flujos sin descontar. Además, buena parte del valor llega en el año 5 con la venta del equipo y la recuperación del capital de trabajo.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La recuperación mide liquidez, no valor: la decisión se toma con el VPN.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Cuando VPN y TIR no coinciden</a:t>
            </a:r>
            <a:endParaRPr lang="en-US" sz="3200" dirty="0"/>
          </a:p>
        </p:txBody>
      </p:sp>
      <p:sp>
        <p:nvSpPr>
          <p:cNvPr id="3" name="kicker_58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3 · PROYECTOS MUTUAMENTE EXCLUYENTES</a:t>
            </a:r>
            <a:endParaRPr lang="en-US" sz="1200" dirty="0"/>
          </a:p>
        </p:txBody>
      </p:sp>
      <p:graphicFrame>
        <p:nvGraphicFramePr>
          <p:cNvPr id="10" name="tbl_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539496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1280160"/>
                <a:gridCol w="1097280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Proyecto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VPN al WACC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X: ampliación pequeña (−100)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29,90 %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Y: planta nueva (−300)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29,5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26,41 %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</a:tr>
            </a:tbl>
          </a:graphicData>
        </a:graphic>
      </p:graphicFrame>
      <p:sp>
        <p:nvSpPr>
          <p:cNvPr id="5" name="txt_60"/>
          <p:cNvSpPr txBox="1"/>
          <p:nvPr/>
        </p:nvSpPr>
        <p:spPr>
          <a:xfrm>
            <a:off x="548640" y="3291840"/>
            <a:ext cx="53949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X tiene mayor TIR, pero Y crea más valor. La tasa de Fisher (TIR del flujo Y − X) es 24,90 %: con un WACC menor que esa tasa, Y es mejor.</a:t>
            </a:r>
            <a:endParaRPr lang="en-US" sz="1700" dirty="0"/>
          </a:p>
          <a:p>
            <a:pPr algn="l" indent="0" marL="0">
              <a:spcAft>
                <a:spcPts val="600"/>
              </a:spcAft>
              <a:buNone/>
            </a:pPr>
            <a:endParaRPr lang="en-US" sz="17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Se elige Y.</a:t>
            </a:r>
            <a:endParaRPr lang="en-US" sz="17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6309360" y="1371600"/>
          <a:ext cx="5303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EVA: ¿cuánto valor crea cada año?</a:t>
            </a:r>
            <a:endParaRPr lang="en-US" sz="3200" dirty="0"/>
          </a:p>
        </p:txBody>
      </p:sp>
      <p:sp>
        <p:nvSpPr>
          <p:cNvPr id="3" name="kicker_61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4 · VALOR ECONÓMICO AGREGADO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371600"/>
          <a:ext cx="658368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fbox_62"/>
          <p:cNvSpPr/>
          <p:nvPr/>
        </p:nvSpPr>
        <p:spPr>
          <a:xfrm>
            <a:off x="7498080" y="1463040"/>
            <a:ext cx="4114800" cy="82296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formula_63"/>
          <p:cNvSpPr txBox="1"/>
          <p:nvPr/>
        </p:nvSpPr>
        <p:spPr>
          <a:xfrm>
            <a:off x="7498080" y="1463040"/>
            <a:ext cx="4114800" cy="8229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EVA = UODI − WACC × Capital invertido</a:t>
            </a:r>
            <a:endParaRPr lang="en-US" sz="1500" dirty="0"/>
          </a:p>
        </p:txBody>
      </p:sp>
      <p:sp>
        <p:nvSpPr>
          <p:cNvPr id="7" name="txt_64"/>
          <p:cNvSpPr txBox="1"/>
          <p:nvPr/>
        </p:nvSpPr>
        <p:spPr>
          <a:xfrm>
            <a:off x="7498080" y="2560320"/>
            <a:ext cx="41148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Año 1: el proyecto apenas cubre el costo de su capital (EVA de $4,8 millones), aunque la utilidad contable luzca bien.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VP de los EVA ($113,3 millones) + VP de la ganancia en la venta del equipo ($2,6 millones) = VPN ($115,9 millones).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¿Qué tan robusta es la decisión?</a:t>
            </a:r>
            <a:endParaRPr lang="en-US" sz="3200" dirty="0"/>
          </a:p>
        </p:txBody>
      </p:sp>
      <p:sp>
        <p:nvSpPr>
          <p:cNvPr id="3" name="kicker_65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5 · SENSIBILIDAD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371600"/>
          <a:ext cx="694944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tat_66"/>
          <p:cNvSpPr txBox="1"/>
          <p:nvPr/>
        </p:nvSpPr>
        <p:spPr>
          <a:xfrm>
            <a:off x="7863840" y="146304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8C2F3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$722 millones</a:t>
            </a:r>
            <a:endParaRPr lang="en-US" sz="3200" dirty="0"/>
          </a:p>
        </p:txBody>
      </p:sp>
      <p:sp>
        <p:nvSpPr>
          <p:cNvPr id="6" name="statl_67"/>
          <p:cNvSpPr txBox="1"/>
          <p:nvPr/>
        </p:nvSpPr>
        <p:spPr>
          <a:xfrm>
            <a:off x="7863840" y="237744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ventas del año 1 que hacen VPN = 0 (−15 %)</a:t>
            </a:r>
            <a:endParaRPr lang="en-US" sz="1400" dirty="0"/>
          </a:p>
        </p:txBody>
      </p:sp>
      <p:sp>
        <p:nvSpPr>
          <p:cNvPr id="7" name="txt_68"/>
          <p:cNvSpPr txBox="1"/>
          <p:nvPr/>
        </p:nvSpPr>
        <p:spPr>
          <a:xfrm>
            <a:off x="7863840" y="3200400"/>
            <a:ext cx="37490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El proyecto resiste escenarios moderados, pero es muy sensible a las ventas y al margen. Esas son las variables que la junta debe vigilar.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Excel: Buscar objetivo sobre la celda del VPN.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Caso integrador: Frutos del Valle S.A.S.</a:t>
            </a:r>
            <a:endParaRPr lang="en-US" sz="3200" dirty="0"/>
          </a:p>
        </p:txBody>
      </p:sp>
      <p:sp>
        <p:nvSpPr>
          <p:cNvPr id="3" name="kicker_69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MOMENTO 3 · 40 % · ENTREGA EN UNA SEMANA</a:t>
            </a:r>
            <a:endParaRPr lang="en-US" sz="1200" dirty="0"/>
          </a:p>
        </p:txBody>
      </p:sp>
      <p:sp>
        <p:nvSpPr>
          <p:cNvPr id="4" name="card_70"/>
          <p:cNvSpPr/>
          <p:nvPr/>
        </p:nvSpPr>
        <p:spPr>
          <a:xfrm>
            <a:off x="548640" y="1463040"/>
            <a:ext cx="5486400" cy="4389120"/>
          </a:xfrm>
          <a:prstGeom prst="roundRect">
            <a:avLst>
              <a:gd name="adj" fmla="val 1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cardh_71"/>
          <p:cNvSpPr txBox="1"/>
          <p:nvPr/>
        </p:nvSpPr>
        <p:spPr>
          <a:xfrm>
            <a:off x="777240" y="164592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El reto</a:t>
            </a:r>
            <a:endParaRPr lang="en-US" sz="1800" dirty="0"/>
          </a:p>
        </p:txBody>
      </p:sp>
      <p:sp>
        <p:nvSpPr>
          <p:cNvPr id="6" name="cardb_72"/>
          <p:cNvSpPr txBox="1"/>
          <p:nvPr/>
        </p:nvSpPr>
        <p:spPr>
          <a:xfrm>
            <a:off x="777240" y="2148840"/>
            <a:ext cx="50292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Una planta de pulpa de fruta de $1.200 millones (equipo de $950 M y capital de trabajo de $250 M), financiada 40 % con deuda.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Usted debe recomendar a la junta si invertir y con cuál de dos equipos.</a:t>
            </a:r>
            <a:endParaRPr lang="en-US" sz="1700" dirty="0"/>
          </a:p>
        </p:txBody>
      </p:sp>
      <p:sp>
        <p:nvSpPr>
          <p:cNvPr id="7" name="bul_73"/>
          <p:cNvSpPr txBox="1"/>
          <p:nvPr/>
        </p:nvSpPr>
        <p:spPr>
          <a:xfrm>
            <a:off x="6400800" y="1554480"/>
            <a:ext cx="521208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WACC con CAPM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Flujo de caja libre a 5 años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VPN, TIR, TIRM, B/C y recuperación descontada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EVA año a año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Sensibilidad y punto de equilibrio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Equipo alternativo: VPN vs. TIR y tasa de Fisher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Informe ejecutivo de dos páginas + Excel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Errores que vale la pena anticipar</a:t>
            </a:r>
            <a:endParaRPr lang="en-US" sz="3200" dirty="0"/>
          </a:p>
        </p:txBody>
      </p:sp>
      <p:sp>
        <p:nvSpPr>
          <p:cNvPr id="3" name="kicker_7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ERRORES FRECUENTES</a:t>
            </a:r>
            <a:endParaRPr lang="en-US" sz="1200" dirty="0"/>
          </a:p>
        </p:txBody>
      </p:sp>
      <p:sp>
        <p:nvSpPr>
          <p:cNvPr id="4" name="eo_75"/>
          <p:cNvSpPr/>
          <p:nvPr/>
        </p:nvSpPr>
        <p:spPr>
          <a:xfrm>
            <a:off x="548640" y="173736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5" name="ei_76"/>
          <p:cNvSpPr txBox="1"/>
          <p:nvPr/>
        </p:nvSpPr>
        <p:spPr>
          <a:xfrm>
            <a:off x="548640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!</a:t>
            </a:r>
            <a:endParaRPr lang="en-US" sz="2400" dirty="0"/>
          </a:p>
        </p:txBody>
      </p:sp>
      <p:sp>
        <p:nvSpPr>
          <p:cNvPr id="6" name="eh_77"/>
          <p:cNvSpPr txBox="1"/>
          <p:nvPr/>
        </p:nvSpPr>
        <p:spPr>
          <a:xfrm>
            <a:off x="1417320" y="160020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Descontar con la tasa del crédito</a:t>
            </a:r>
            <a:endParaRPr lang="en-US" sz="1800" dirty="0"/>
          </a:p>
        </p:txBody>
      </p:sp>
      <p:sp>
        <p:nvSpPr>
          <p:cNvPr id="7" name="eb_78"/>
          <p:cNvSpPr txBox="1"/>
          <p:nvPr/>
        </p:nvSpPr>
        <p:spPr>
          <a:xfrm>
            <a:off x="1417320" y="210312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El flujo de caja libre se descuenta al WACC, sin restar intereses.</a:t>
            </a:r>
            <a:endParaRPr lang="en-US" sz="1500" dirty="0"/>
          </a:p>
        </p:txBody>
      </p:sp>
      <p:sp>
        <p:nvSpPr>
          <p:cNvPr id="8" name="eo_79"/>
          <p:cNvSpPr/>
          <p:nvPr/>
        </p:nvSpPr>
        <p:spPr>
          <a:xfrm>
            <a:off x="6172200" y="173736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9" name="ei_80"/>
          <p:cNvSpPr txBox="1"/>
          <p:nvPr/>
        </p:nvSpPr>
        <p:spPr>
          <a:xfrm>
            <a:off x="6172200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!</a:t>
            </a:r>
            <a:endParaRPr lang="en-US" sz="2400" dirty="0"/>
          </a:p>
        </p:txBody>
      </p:sp>
      <p:sp>
        <p:nvSpPr>
          <p:cNvPr id="10" name="eh_81"/>
          <p:cNvSpPr txBox="1"/>
          <p:nvPr/>
        </p:nvSpPr>
        <p:spPr>
          <a:xfrm>
            <a:off x="7040880" y="160020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Olvidar capital de trabajo o salvamento</a:t>
            </a:r>
            <a:endParaRPr lang="en-US" sz="1800" dirty="0"/>
          </a:p>
        </p:txBody>
      </p:sp>
      <p:sp>
        <p:nvSpPr>
          <p:cNvPr id="11" name="eb_82"/>
          <p:cNvSpPr txBox="1"/>
          <p:nvPr/>
        </p:nvSpPr>
        <p:spPr>
          <a:xfrm>
            <a:off x="7040880" y="210312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Ambos cambian el VPN y suelen pesar mucho en el último año.</a:t>
            </a:r>
            <a:endParaRPr lang="en-US" sz="1500" dirty="0"/>
          </a:p>
        </p:txBody>
      </p:sp>
      <p:sp>
        <p:nvSpPr>
          <p:cNvPr id="12" name="eo_83"/>
          <p:cNvSpPr/>
          <p:nvPr/>
        </p:nvSpPr>
        <p:spPr>
          <a:xfrm>
            <a:off x="548640" y="397764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ei_84"/>
          <p:cNvSpPr txBox="1"/>
          <p:nvPr/>
        </p:nvSpPr>
        <p:spPr>
          <a:xfrm>
            <a:off x="548640" y="39776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!</a:t>
            </a:r>
            <a:endParaRPr lang="en-US" sz="2400" dirty="0"/>
          </a:p>
        </p:txBody>
      </p:sp>
      <p:sp>
        <p:nvSpPr>
          <p:cNvPr id="14" name="eh_85"/>
          <p:cNvSpPr txBox="1"/>
          <p:nvPr/>
        </p:nvSpPr>
        <p:spPr>
          <a:xfrm>
            <a:off x="1417320" y="384048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Meter el año 0 en VNA</a:t>
            </a:r>
            <a:endParaRPr lang="en-US" sz="1800" dirty="0"/>
          </a:p>
        </p:txBody>
      </p:sp>
      <p:sp>
        <p:nvSpPr>
          <p:cNvPr id="15" name="eb_86"/>
          <p:cNvSpPr txBox="1"/>
          <p:nvPr/>
        </p:nvSpPr>
        <p:spPr>
          <a:xfrm>
            <a:off x="1417320" y="434340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VNA descuenta desde el periodo 1: sume el flujo 0 por fuera.</a:t>
            </a:r>
            <a:endParaRPr lang="en-US" sz="1500" dirty="0"/>
          </a:p>
        </p:txBody>
      </p:sp>
      <p:sp>
        <p:nvSpPr>
          <p:cNvPr id="16" name="eo_87"/>
          <p:cNvSpPr/>
          <p:nvPr/>
        </p:nvSpPr>
        <p:spPr>
          <a:xfrm>
            <a:off x="6172200" y="397764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ei_88"/>
          <p:cNvSpPr txBox="1"/>
          <p:nvPr/>
        </p:nvSpPr>
        <p:spPr>
          <a:xfrm>
            <a:off x="6172200" y="39776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!</a:t>
            </a:r>
            <a:endParaRPr lang="en-US" sz="2400" dirty="0"/>
          </a:p>
        </p:txBody>
      </p:sp>
      <p:sp>
        <p:nvSpPr>
          <p:cNvPr id="18" name="eh_89"/>
          <p:cNvSpPr txBox="1"/>
          <p:nvPr/>
        </p:nvSpPr>
        <p:spPr>
          <a:xfrm>
            <a:off x="7040880" y="384048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Elegir excluyentes por la TIR</a:t>
            </a:r>
            <a:endParaRPr lang="en-US" sz="1800" dirty="0"/>
          </a:p>
        </p:txBody>
      </p:sp>
      <p:sp>
        <p:nvSpPr>
          <p:cNvPr id="19" name="eb_90"/>
          <p:cNvSpPr txBox="1"/>
          <p:nvPr/>
        </p:nvSpPr>
        <p:spPr>
          <a:xfrm>
            <a:off x="7040880" y="434340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Entre proyectos excluyentes manda el VPN.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Una sola decisión, cuatro sesiones</a:t>
            </a:r>
            <a:endParaRPr lang="en-US" sz="3200" dirty="0"/>
          </a:p>
        </p:txBody>
      </p:sp>
      <p:sp>
        <p:nvSpPr>
          <p:cNvPr id="3" name="kicker_91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CIERRE DEL MÓDULO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D9A0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56032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Elegimos el crédito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38328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9CFC6"/>
                </a:solidFill>
              </a:rPr>
              <a:t>Oferta B, 23,5 % E.A.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38328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D9A0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5400" dirty="0"/>
          </a:p>
        </p:txBody>
      </p:sp>
      <p:sp>
        <p:nvSpPr>
          <p:cNvPr id="8" name="Text 6"/>
          <p:cNvSpPr txBox="1"/>
          <p:nvPr/>
        </p:nvSpPr>
        <p:spPr>
          <a:xfrm>
            <a:off x="3383280" y="256032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Valoramos los flujos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3383280" y="338328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9CFC6"/>
                </a:solidFill>
              </a:rPr>
              <a:t>Leasing, ahorros y gradientes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21792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D9A0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5400" dirty="0"/>
          </a:p>
        </p:txBody>
      </p:sp>
      <p:sp>
        <p:nvSpPr>
          <p:cNvPr id="11" name="Text 9"/>
          <p:cNvSpPr txBox="1"/>
          <p:nvPr/>
        </p:nvSpPr>
        <p:spPr>
          <a:xfrm>
            <a:off x="6217920" y="256032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Decidimos cómo pagar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6217920" y="338328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9CFC6"/>
                </a:solidFill>
              </a:rPr>
              <a:t>Sistema según la caja y efecto de la deuda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905256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D9A0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5400" dirty="0"/>
          </a:p>
        </p:txBody>
      </p:sp>
      <p:sp>
        <p:nvSpPr>
          <p:cNvPr id="14" name="Text 12"/>
          <p:cNvSpPr txBox="1"/>
          <p:nvPr/>
        </p:nvSpPr>
        <p:spPr>
          <a:xfrm>
            <a:off x="9052560" y="256032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Demostramos que crea valor</a:t>
            </a:r>
            <a:endParaRPr lang="en-US" sz="1900" dirty="0"/>
          </a:p>
        </p:txBody>
      </p:sp>
      <p:sp>
        <p:nvSpPr>
          <p:cNvPr id="15" name="Text 13"/>
          <p:cNvSpPr txBox="1"/>
          <p:nvPr/>
        </p:nvSpPr>
        <p:spPr>
          <a:xfrm>
            <a:off x="9052560" y="338328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9CFC6"/>
                </a:solidFill>
              </a:rPr>
              <a:t>VPN de $116 millones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48463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D9A0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valor del dinero en el tiempo es el lenguaje común de todas las decisiones financieras.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FB3A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ostadora Andina">
  <a:themeElements>
    <a:clrScheme name="Tostadora Andina">
      <a:dk1>
        <a:srgbClr val="1E1E1E"/>
      </a:dk1>
      <a:lt1>
        <a:srgbClr val="FFFFFF"/>
      </a:lt1>
      <a:dk2>
        <a:srgbClr val="2E2019"/>
      </a:dk2>
      <a:lt2>
        <a:srgbClr val="F3EFEB"/>
      </a:lt2>
      <a:accent1>
        <a:srgbClr val="B5651D"/>
      </a:accent1>
      <a:accent2>
        <a:srgbClr val="2F6F5E"/>
      </a:accent2>
      <a:accent3>
        <a:srgbClr val="8C2F39"/>
      </a:accent3>
      <a:accent4>
        <a:srgbClr val="6B5B4E"/>
      </a:accent4>
      <a:accent5>
        <a:srgbClr val="D9A066"/>
      </a:accent5>
      <a:accent6>
        <a:srgbClr val="4A6FA5"/>
      </a:accent6>
      <a:hlink>
        <a:srgbClr val="2F6F5E"/>
      </a:hlink>
      <a:folHlink>
        <a:srgbClr val="6B5B4E"/>
      </a:folHlink>
    </a:clrScheme>
    <a:fontScheme name="Tostadora Andi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4 · Evaluación de inversiones</dc:title>
  <dc:subject>PptxGenJS Presentation</dc:subject>
  <dc:creator>Alexander Zamora</dc:creator>
  <cp:lastModifiedBy>Alexander Zamora</cp:lastModifiedBy>
  <cp:revision>1</cp:revision>
  <dcterms:created xsi:type="dcterms:W3CDTF">2026-10-11T19:07:03Z</dcterms:created>
  <dcterms:modified xsi:type="dcterms:W3CDTF">2026-10-11T19:07:03Z</dcterms:modified>
</cp:coreProperties>
</file>