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3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ión 3" id="{44f7a0f4-0933-f699-faec-222bc2ad585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Composición de cada cuota (millones $)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Intereses</c:v>
                </c:pt>
              </c:strCache>
            </c:strRef>
          </c:tx>
          <c:spPr>
            <a:solidFill>
              <a:srgbClr val="8C2F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Sheet1!$A$2:$A$37</c:f>
              <c:multiLvlStrCache>
                <c:ptCount val="3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</c:lvl>
              </c:multiLvlStrCache>
            </c:multiLvlStr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3.549</c:v>
                </c:pt>
                <c:pt idx="1">
                  <c:v>3.478</c:v>
                </c:pt>
                <c:pt idx="2">
                  <c:v>3.405</c:v>
                </c:pt>
                <c:pt idx="3">
                  <c:v>3.331</c:v>
                </c:pt>
                <c:pt idx="4">
                  <c:v>3.256</c:v>
                </c:pt>
                <c:pt idx="5">
                  <c:v>3.18</c:v>
                </c:pt>
                <c:pt idx="6">
                  <c:v>3.102</c:v>
                </c:pt>
                <c:pt idx="7">
                  <c:v>3.023</c:v>
                </c:pt>
                <c:pt idx="8">
                  <c:v>2.942</c:v>
                </c:pt>
                <c:pt idx="9">
                  <c:v>2.86</c:v>
                </c:pt>
                <c:pt idx="10">
                  <c:v>2.777</c:v>
                </c:pt>
                <c:pt idx="11">
                  <c:v>2.692</c:v>
                </c:pt>
                <c:pt idx="12">
                  <c:v>2.605</c:v>
                </c:pt>
                <c:pt idx="13">
                  <c:v>2.517</c:v>
                </c:pt>
                <c:pt idx="14">
                  <c:v>2.428</c:v>
                </c:pt>
                <c:pt idx="15">
                  <c:v>2.336</c:v>
                </c:pt>
                <c:pt idx="16">
                  <c:v>2.244</c:v>
                </c:pt>
                <c:pt idx="17">
                  <c:v>2.149</c:v>
                </c:pt>
                <c:pt idx="18">
                  <c:v>2.053</c:v>
                </c:pt>
                <c:pt idx="19">
                  <c:v>1.955</c:v>
                </c:pt>
                <c:pt idx="20">
                  <c:v>1.856</c:v>
                </c:pt>
                <c:pt idx="21">
                  <c:v>1.754</c:v>
                </c:pt>
                <c:pt idx="22">
                  <c:v>1.651</c:v>
                </c:pt>
                <c:pt idx="23">
                  <c:v>1.546</c:v>
                </c:pt>
                <c:pt idx="24">
                  <c:v>1.44</c:v>
                </c:pt>
                <c:pt idx="25">
                  <c:v>1.331</c:v>
                </c:pt>
                <c:pt idx="26">
                  <c:v>1.22</c:v>
                </c:pt>
                <c:pt idx="27">
                  <c:v>1.108</c:v>
                </c:pt>
                <c:pt idx="28">
                  <c:v>0.993</c:v>
                </c:pt>
                <c:pt idx="29">
                  <c:v>0.876</c:v>
                </c:pt>
                <c:pt idx="30">
                  <c:v>0.758</c:v>
                </c:pt>
                <c:pt idx="31">
                  <c:v>0.637</c:v>
                </c:pt>
                <c:pt idx="32">
                  <c:v>0.514</c:v>
                </c:pt>
                <c:pt idx="33">
                  <c:v>0.389</c:v>
                </c:pt>
                <c:pt idx="34">
                  <c:v>0.262</c:v>
                </c:pt>
                <c:pt idx="35">
                  <c:v>0.132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Abono a capital</c:v>
                </c:pt>
              </c:strCache>
            </c:strRef>
          </c:tx>
          <c:spPr>
            <a:solidFill>
              <a:srgbClr val="2F6F5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Sheet1!$A$2:$A$37</c:f>
              <c:multiLvlStrCache>
                <c:ptCount val="3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</c:lvl>
              </c:multiLvlStrCache>
            </c:multiLvlStrRef>
          </c:cat>
          <c:val>
            <c:numRef>
              <c:f>Sheet1!$C$2:$C$37</c:f>
              <c:numCache>
                <c:formatCode>General</c:formatCode>
                <c:ptCount val="36"/>
                <c:pt idx="0">
                  <c:v>4.016</c:v>
                </c:pt>
                <c:pt idx="1">
                  <c:v>4.088</c:v>
                </c:pt>
                <c:pt idx="2">
                  <c:v>4.16</c:v>
                </c:pt>
                <c:pt idx="3">
                  <c:v>4.234</c:v>
                </c:pt>
                <c:pt idx="4">
                  <c:v>4.309</c:v>
                </c:pt>
                <c:pt idx="5">
                  <c:v>4.385</c:v>
                </c:pt>
                <c:pt idx="6">
                  <c:v>4.463</c:v>
                </c:pt>
                <c:pt idx="7">
                  <c:v>4.542</c:v>
                </c:pt>
                <c:pt idx="8">
                  <c:v>4.623</c:v>
                </c:pt>
                <c:pt idx="9">
                  <c:v>4.705</c:v>
                </c:pt>
                <c:pt idx="10">
                  <c:v>4.789</c:v>
                </c:pt>
                <c:pt idx="11">
                  <c:v>4.874</c:v>
                </c:pt>
                <c:pt idx="12">
                  <c:v>4.96</c:v>
                </c:pt>
                <c:pt idx="13">
                  <c:v>5.048</c:v>
                </c:pt>
                <c:pt idx="14">
                  <c:v>5.138</c:v>
                </c:pt>
                <c:pt idx="15">
                  <c:v>5.229</c:v>
                </c:pt>
                <c:pt idx="16">
                  <c:v>5.322</c:v>
                </c:pt>
                <c:pt idx="17">
                  <c:v>5.416</c:v>
                </c:pt>
                <c:pt idx="18">
                  <c:v>5.512</c:v>
                </c:pt>
                <c:pt idx="19">
                  <c:v>5.61</c:v>
                </c:pt>
                <c:pt idx="20">
                  <c:v>5.71</c:v>
                </c:pt>
                <c:pt idx="21">
                  <c:v>5.811</c:v>
                </c:pt>
                <c:pt idx="22">
                  <c:v>5.914</c:v>
                </c:pt>
                <c:pt idx="23">
                  <c:v>6.019</c:v>
                </c:pt>
                <c:pt idx="24">
                  <c:v>6.126</c:v>
                </c:pt>
                <c:pt idx="25">
                  <c:v>6.234</c:v>
                </c:pt>
                <c:pt idx="26">
                  <c:v>6.345</c:v>
                </c:pt>
                <c:pt idx="27">
                  <c:v>6.458</c:v>
                </c:pt>
                <c:pt idx="28">
                  <c:v>6.572</c:v>
                </c:pt>
                <c:pt idx="29">
                  <c:v>6.689</c:v>
                </c:pt>
                <c:pt idx="30">
                  <c:v>6.808</c:v>
                </c:pt>
                <c:pt idx="31">
                  <c:v>6.928</c:v>
                </c:pt>
                <c:pt idx="32">
                  <c:v>7.051</c:v>
                </c:pt>
                <c:pt idx="33">
                  <c:v>7.176</c:v>
                </c:pt>
                <c:pt idx="34">
                  <c:v>7.304</c:v>
                </c:pt>
                <c:pt idx="35">
                  <c:v>7.433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3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6E0DA"/>
              </a:solidFill>
              <a:prstDash val="solid"/>
              <a:round/>
            </a:ln>
          </c:spPr>
        </c:majorGridlines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6B5B4E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Cuota mensual (millones $)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Cuota fija</c:v>
                </c:pt>
              </c:strCache>
            </c:strRef>
          </c:tx>
          <c:spPr>
            <a:solidFill>
              <a:srgbClr val="B5651D"/>
            </a:solidFill>
            <a:ln w="28575" cap="flat">
              <a:solidFill>
                <a:srgbClr val="B5651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B5651D"/>
              </a:solidFill>
              <a:ln w="9525" cap="flat">
                <a:solidFill>
                  <a:srgbClr val="B5651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Sheet1!$A$2:$A$37</c:f>
              <c:multiLvlStrCache>
                <c:ptCount val="3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</c:lvl>
              </c:multiLvlStrCache>
            </c:multiLvlStr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7.565</c:v>
                </c:pt>
                <c:pt idx="1">
                  <c:v>7.565</c:v>
                </c:pt>
                <c:pt idx="2">
                  <c:v>7.565</c:v>
                </c:pt>
                <c:pt idx="3">
                  <c:v>7.565</c:v>
                </c:pt>
                <c:pt idx="4">
                  <c:v>7.565</c:v>
                </c:pt>
                <c:pt idx="5">
                  <c:v>7.565</c:v>
                </c:pt>
                <c:pt idx="6">
                  <c:v>7.565</c:v>
                </c:pt>
                <c:pt idx="7">
                  <c:v>7.565</c:v>
                </c:pt>
                <c:pt idx="8">
                  <c:v>7.565</c:v>
                </c:pt>
                <c:pt idx="9">
                  <c:v>7.565</c:v>
                </c:pt>
                <c:pt idx="10">
                  <c:v>7.565</c:v>
                </c:pt>
                <c:pt idx="11">
                  <c:v>7.565</c:v>
                </c:pt>
                <c:pt idx="12">
                  <c:v>7.565</c:v>
                </c:pt>
                <c:pt idx="13">
                  <c:v>7.565</c:v>
                </c:pt>
                <c:pt idx="14">
                  <c:v>7.565</c:v>
                </c:pt>
                <c:pt idx="15">
                  <c:v>7.565</c:v>
                </c:pt>
                <c:pt idx="16">
                  <c:v>7.565</c:v>
                </c:pt>
                <c:pt idx="17">
                  <c:v>7.565</c:v>
                </c:pt>
                <c:pt idx="18">
                  <c:v>7.565</c:v>
                </c:pt>
                <c:pt idx="19">
                  <c:v>7.565</c:v>
                </c:pt>
                <c:pt idx="20">
                  <c:v>7.565</c:v>
                </c:pt>
                <c:pt idx="21">
                  <c:v>7.565</c:v>
                </c:pt>
                <c:pt idx="22">
                  <c:v>7.565</c:v>
                </c:pt>
                <c:pt idx="23">
                  <c:v>7.565</c:v>
                </c:pt>
                <c:pt idx="24">
                  <c:v>7.565</c:v>
                </c:pt>
                <c:pt idx="25">
                  <c:v>7.565</c:v>
                </c:pt>
                <c:pt idx="26">
                  <c:v>7.565</c:v>
                </c:pt>
                <c:pt idx="27">
                  <c:v>7.565</c:v>
                </c:pt>
                <c:pt idx="28">
                  <c:v>7.565</c:v>
                </c:pt>
                <c:pt idx="29">
                  <c:v>7.565</c:v>
                </c:pt>
                <c:pt idx="30">
                  <c:v>7.565</c:v>
                </c:pt>
                <c:pt idx="31">
                  <c:v>7.565</c:v>
                </c:pt>
                <c:pt idx="32">
                  <c:v>7.565</c:v>
                </c:pt>
                <c:pt idx="33">
                  <c:v>7.565</c:v>
                </c:pt>
                <c:pt idx="34">
                  <c:v>7.565</c:v>
                </c:pt>
                <c:pt idx="35">
                  <c:v>7.565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Abono constante</c:v>
                </c:pt>
              </c:strCache>
            </c:strRef>
          </c:tx>
          <c:spPr>
            <a:solidFill>
              <a:srgbClr val="2F6F5E"/>
            </a:solidFill>
            <a:ln w="28575" cap="flat">
              <a:solidFill>
                <a:srgbClr val="2F6F5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F6F5E"/>
              </a:solidFill>
              <a:ln w="9525" cap="flat">
                <a:solidFill>
                  <a:srgbClr val="2F6F5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Sheet1!$A$2:$A$37</c:f>
              <c:multiLvlStrCache>
                <c:ptCount val="3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</c:lvl>
              </c:multiLvlStrCache>
            </c:multiLvlStrRef>
          </c:cat>
          <c:val>
            <c:numRef>
              <c:f>Sheet1!$C$2:$C$37</c:f>
              <c:numCache>
                <c:formatCode>General</c:formatCode>
                <c:ptCount val="36"/>
                <c:pt idx="0">
                  <c:v>9.105</c:v>
                </c:pt>
                <c:pt idx="1">
                  <c:v>9.006</c:v>
                </c:pt>
                <c:pt idx="2">
                  <c:v>8.907</c:v>
                </c:pt>
                <c:pt idx="3">
                  <c:v>8.809</c:v>
                </c:pt>
                <c:pt idx="4">
                  <c:v>8.71</c:v>
                </c:pt>
                <c:pt idx="5">
                  <c:v>8.612</c:v>
                </c:pt>
                <c:pt idx="6">
                  <c:v>8.513</c:v>
                </c:pt>
                <c:pt idx="7">
                  <c:v>8.414</c:v>
                </c:pt>
                <c:pt idx="8">
                  <c:v>8.316</c:v>
                </c:pt>
                <c:pt idx="9">
                  <c:v>8.217</c:v>
                </c:pt>
                <c:pt idx="10">
                  <c:v>8.119</c:v>
                </c:pt>
                <c:pt idx="11">
                  <c:v>8.02</c:v>
                </c:pt>
                <c:pt idx="12">
                  <c:v>7.922</c:v>
                </c:pt>
                <c:pt idx="13">
                  <c:v>7.823</c:v>
                </c:pt>
                <c:pt idx="14">
                  <c:v>7.724</c:v>
                </c:pt>
                <c:pt idx="15">
                  <c:v>7.626</c:v>
                </c:pt>
                <c:pt idx="16">
                  <c:v>7.527</c:v>
                </c:pt>
                <c:pt idx="17">
                  <c:v>7.429</c:v>
                </c:pt>
                <c:pt idx="18">
                  <c:v>7.33</c:v>
                </c:pt>
                <c:pt idx="19">
                  <c:v>7.231</c:v>
                </c:pt>
                <c:pt idx="20">
                  <c:v>7.133</c:v>
                </c:pt>
                <c:pt idx="21">
                  <c:v>7.034</c:v>
                </c:pt>
                <c:pt idx="22">
                  <c:v>6.936</c:v>
                </c:pt>
                <c:pt idx="23">
                  <c:v>6.837</c:v>
                </c:pt>
                <c:pt idx="24">
                  <c:v>6.739</c:v>
                </c:pt>
                <c:pt idx="25">
                  <c:v>6.64</c:v>
                </c:pt>
                <c:pt idx="26">
                  <c:v>6.541</c:v>
                </c:pt>
                <c:pt idx="27">
                  <c:v>6.443</c:v>
                </c:pt>
                <c:pt idx="28">
                  <c:v>6.344</c:v>
                </c:pt>
                <c:pt idx="29">
                  <c:v>6.246</c:v>
                </c:pt>
                <c:pt idx="30">
                  <c:v>6.147</c:v>
                </c:pt>
                <c:pt idx="31">
                  <c:v>6.048</c:v>
                </c:pt>
                <c:pt idx="32">
                  <c:v>5.95</c:v>
                </c:pt>
                <c:pt idx="33">
                  <c:v>5.851</c:v>
                </c:pt>
                <c:pt idx="34">
                  <c:v>5.753</c:v>
                </c:pt>
                <c:pt idx="35">
                  <c:v>5.654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Cuota creciente</c:v>
                </c:pt>
              </c:strCache>
            </c:strRef>
          </c:tx>
          <c:spPr>
            <a:solidFill>
              <a:srgbClr val="4A6FA5"/>
            </a:solidFill>
            <a:ln w="28575" cap="flat">
              <a:solidFill>
                <a:srgbClr val="4A6FA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4A6FA5"/>
              </a:solidFill>
              <a:ln w="9525" cap="flat">
                <a:solidFill>
                  <a:srgbClr val="4A6FA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Sheet1!$A$2:$A$37</c:f>
              <c:multiLvlStrCache>
                <c:ptCount val="3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</c:lvl>
              </c:multiLvlStrCache>
            </c:multiLvlStrRef>
          </c:cat>
          <c:val>
            <c:numRef>
              <c:f>Sheet1!$D$2:$D$37</c:f>
              <c:numCache>
                <c:formatCode>General</c:formatCode>
                <c:ptCount val="36"/>
                <c:pt idx="0">
                  <c:v>6.443</c:v>
                </c:pt>
                <c:pt idx="1">
                  <c:v>6.507</c:v>
                </c:pt>
                <c:pt idx="2">
                  <c:v>6.572</c:v>
                </c:pt>
                <c:pt idx="3">
                  <c:v>6.638</c:v>
                </c:pt>
                <c:pt idx="4">
                  <c:v>6.704</c:v>
                </c:pt>
                <c:pt idx="5">
                  <c:v>6.771</c:v>
                </c:pt>
                <c:pt idx="6">
                  <c:v>6.839</c:v>
                </c:pt>
                <c:pt idx="7">
                  <c:v>6.907</c:v>
                </c:pt>
                <c:pt idx="8">
                  <c:v>6.976</c:v>
                </c:pt>
                <c:pt idx="9">
                  <c:v>7.046</c:v>
                </c:pt>
                <c:pt idx="10">
                  <c:v>7.117</c:v>
                </c:pt>
                <c:pt idx="11">
                  <c:v>7.188</c:v>
                </c:pt>
                <c:pt idx="12">
                  <c:v>7.26</c:v>
                </c:pt>
                <c:pt idx="13">
                  <c:v>7.332</c:v>
                </c:pt>
                <c:pt idx="14">
                  <c:v>7.406</c:v>
                </c:pt>
                <c:pt idx="15">
                  <c:v>7.48</c:v>
                </c:pt>
                <c:pt idx="16">
                  <c:v>7.554</c:v>
                </c:pt>
                <c:pt idx="17">
                  <c:v>7.63</c:v>
                </c:pt>
                <c:pt idx="18">
                  <c:v>7.706</c:v>
                </c:pt>
                <c:pt idx="19">
                  <c:v>7.783</c:v>
                </c:pt>
                <c:pt idx="20">
                  <c:v>7.861</c:v>
                </c:pt>
                <c:pt idx="21">
                  <c:v>7.94</c:v>
                </c:pt>
                <c:pt idx="22">
                  <c:v>8.019</c:v>
                </c:pt>
                <c:pt idx="23">
                  <c:v>8.099</c:v>
                </c:pt>
                <c:pt idx="24">
                  <c:v>8.18</c:v>
                </c:pt>
                <c:pt idx="25">
                  <c:v>8.262</c:v>
                </c:pt>
                <c:pt idx="26">
                  <c:v>8.345</c:v>
                </c:pt>
                <c:pt idx="27">
                  <c:v>8.428</c:v>
                </c:pt>
                <c:pt idx="28">
                  <c:v>8.512</c:v>
                </c:pt>
                <c:pt idx="29">
                  <c:v>8.598</c:v>
                </c:pt>
                <c:pt idx="30">
                  <c:v>8.684</c:v>
                </c:pt>
                <c:pt idx="31">
                  <c:v>8.77</c:v>
                </c:pt>
                <c:pt idx="32">
                  <c:v>8.858</c:v>
                </c:pt>
                <c:pt idx="33">
                  <c:v>8.947</c:v>
                </c:pt>
                <c:pt idx="34">
                  <c:v>9.036</c:v>
                </c:pt>
                <c:pt idx="35">
                  <c:v>9.127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Gracia con intereses</c:v>
                </c:pt>
              </c:strCache>
            </c:strRef>
          </c:tx>
          <c:spPr>
            <a:solidFill>
              <a:srgbClr val="6B5B4E"/>
            </a:solidFill>
            <a:ln w="28575" cap="flat">
              <a:solidFill>
                <a:srgbClr val="6B5B4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6B5B4E"/>
              </a:solidFill>
              <a:ln w="9525" cap="flat">
                <a:solidFill>
                  <a:srgbClr val="6B5B4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Sheet1!$A$2:$A$37</c:f>
              <c:multiLvlStrCache>
                <c:ptCount val="3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</c:lvl>
              </c:multiLvlStrCache>
            </c:multiLvlStrRef>
          </c:cat>
          <c:val>
            <c:numRef>
              <c:f>Sheet1!$E$2:$E$37</c:f>
              <c:numCache>
                <c:formatCode>General</c:formatCode>
                <c:ptCount val="36"/>
                <c:pt idx="0">
                  <c:v>3.549</c:v>
                </c:pt>
                <c:pt idx="1">
                  <c:v>3.549</c:v>
                </c:pt>
                <c:pt idx="2">
                  <c:v>3.549</c:v>
                </c:pt>
                <c:pt idx="3">
                  <c:v>3.549</c:v>
                </c:pt>
                <c:pt idx="4">
                  <c:v>3.549</c:v>
                </c:pt>
                <c:pt idx="5">
                  <c:v>3.549</c:v>
                </c:pt>
                <c:pt idx="6">
                  <c:v>8.655</c:v>
                </c:pt>
                <c:pt idx="7">
                  <c:v>8.655</c:v>
                </c:pt>
                <c:pt idx="8">
                  <c:v>8.655</c:v>
                </c:pt>
                <c:pt idx="9">
                  <c:v>8.655</c:v>
                </c:pt>
                <c:pt idx="10">
                  <c:v>8.655</c:v>
                </c:pt>
                <c:pt idx="11">
                  <c:v>8.655</c:v>
                </c:pt>
                <c:pt idx="12">
                  <c:v>8.655</c:v>
                </c:pt>
                <c:pt idx="13">
                  <c:v>8.655</c:v>
                </c:pt>
                <c:pt idx="14">
                  <c:v>8.655</c:v>
                </c:pt>
                <c:pt idx="15">
                  <c:v>8.655</c:v>
                </c:pt>
                <c:pt idx="16">
                  <c:v>8.655</c:v>
                </c:pt>
                <c:pt idx="17">
                  <c:v>8.655</c:v>
                </c:pt>
                <c:pt idx="18">
                  <c:v>8.655</c:v>
                </c:pt>
                <c:pt idx="19">
                  <c:v>8.655</c:v>
                </c:pt>
                <c:pt idx="20">
                  <c:v>8.655</c:v>
                </c:pt>
                <c:pt idx="21">
                  <c:v>8.655</c:v>
                </c:pt>
                <c:pt idx="22">
                  <c:v>8.655</c:v>
                </c:pt>
                <c:pt idx="23">
                  <c:v>8.655</c:v>
                </c:pt>
                <c:pt idx="24">
                  <c:v>8.655</c:v>
                </c:pt>
                <c:pt idx="25">
                  <c:v>8.655</c:v>
                </c:pt>
                <c:pt idx="26">
                  <c:v>8.655</c:v>
                </c:pt>
                <c:pt idx="27">
                  <c:v>8.655</c:v>
                </c:pt>
                <c:pt idx="28">
                  <c:v>8.655</c:v>
                </c:pt>
                <c:pt idx="29">
                  <c:v>8.655</c:v>
                </c:pt>
                <c:pt idx="30">
                  <c:v>8.655</c:v>
                </c:pt>
                <c:pt idx="31">
                  <c:v>8.655</c:v>
                </c:pt>
                <c:pt idx="32">
                  <c:v>8.655</c:v>
                </c:pt>
                <c:pt idx="33">
                  <c:v>8.655</c:v>
                </c:pt>
                <c:pt idx="34">
                  <c:v>8.655</c:v>
                </c:pt>
                <c:pt idx="35">
                  <c:v>8.655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Gracia muerta</c:v>
                </c:pt>
              </c:strCache>
            </c:strRef>
          </c:tx>
          <c:spPr>
            <a:solidFill>
              <a:srgbClr val="8C2F39"/>
            </a:solidFill>
            <a:ln w="28575" cap="flat">
              <a:solidFill>
                <a:srgbClr val="8C2F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8C2F39"/>
              </a:solidFill>
              <a:ln w="9525" cap="flat">
                <a:solidFill>
                  <a:srgbClr val="8C2F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Sheet1!$A$2:$A$37</c:f>
              <c:multiLvlStrCache>
                <c:ptCount val="3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</c:lvl>
              </c:multiLvlStrCache>
            </c:multiLvlStrRef>
          </c:cat>
          <c:val>
            <c:numRef>
              <c:f>Sheet1!$F$2:$F$37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9.619</c:v>
                </c:pt>
                <c:pt idx="7">
                  <c:v>9.619</c:v>
                </c:pt>
                <c:pt idx="8">
                  <c:v>9.619</c:v>
                </c:pt>
                <c:pt idx="9">
                  <c:v>9.619</c:v>
                </c:pt>
                <c:pt idx="10">
                  <c:v>9.619</c:v>
                </c:pt>
                <c:pt idx="11">
                  <c:v>9.619</c:v>
                </c:pt>
                <c:pt idx="12">
                  <c:v>9.619</c:v>
                </c:pt>
                <c:pt idx="13">
                  <c:v>9.619</c:v>
                </c:pt>
                <c:pt idx="14">
                  <c:v>9.619</c:v>
                </c:pt>
                <c:pt idx="15">
                  <c:v>9.619</c:v>
                </c:pt>
                <c:pt idx="16">
                  <c:v>9.619</c:v>
                </c:pt>
                <c:pt idx="17">
                  <c:v>9.619</c:v>
                </c:pt>
                <c:pt idx="18">
                  <c:v>9.619</c:v>
                </c:pt>
                <c:pt idx="19">
                  <c:v>9.619</c:v>
                </c:pt>
                <c:pt idx="20">
                  <c:v>9.619</c:v>
                </c:pt>
                <c:pt idx="21">
                  <c:v>9.619</c:v>
                </c:pt>
                <c:pt idx="22">
                  <c:v>9.619</c:v>
                </c:pt>
                <c:pt idx="23">
                  <c:v>9.619</c:v>
                </c:pt>
                <c:pt idx="24">
                  <c:v>9.619</c:v>
                </c:pt>
                <c:pt idx="25">
                  <c:v>9.619</c:v>
                </c:pt>
                <c:pt idx="26">
                  <c:v>9.619</c:v>
                </c:pt>
                <c:pt idx="27">
                  <c:v>9.619</c:v>
                </c:pt>
                <c:pt idx="28">
                  <c:v>9.619</c:v>
                </c:pt>
                <c:pt idx="29">
                  <c:v>9.619</c:v>
                </c:pt>
                <c:pt idx="30">
                  <c:v>9.619</c:v>
                </c:pt>
                <c:pt idx="31">
                  <c:v>9.619</c:v>
                </c:pt>
                <c:pt idx="32">
                  <c:v>9.619</c:v>
                </c:pt>
                <c:pt idx="33">
                  <c:v>9.619</c:v>
                </c:pt>
                <c:pt idx="34">
                  <c:v>9.619</c:v>
                </c:pt>
                <c:pt idx="35">
                  <c:v>9.619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6E0DA"/>
              </a:solidFill>
              <a:prstDash val="solid"/>
              <a:round/>
            </a:ln>
          </c:spPr>
        </c:majorGridlines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6B5B4E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Año 1 de la nueva línea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Rentabilidad</c:v>
                </c:pt>
              </c:strCache>
            </c:strRef>
          </c:tx>
          <c:spPr>
            <a:solidFill>
              <a:srgbClr val="6B5B4E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B5B4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6B5B4E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F6F5E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C2F39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ROIC del proyecto</c:v>
                  </c:pt>
                  <c:pt idx="1">
                    <c:v>ROE sin deuda</c:v>
                  </c:pt>
                  <c:pt idx="2">
                    <c:v>ROE con deuda</c:v>
                  </c:pt>
                  <c:pt idx="3">
                    <c:v>Kd después de impuestos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0.21522222222222231</c:v>
                </c:pt>
                <c:pt idx="1">
                  <c:v>0.21522222222222231</c:v>
                </c:pt>
                <c:pt idx="2">
                  <c:v>0.26520000000000016</c:v>
                </c:pt>
                <c:pt idx="3">
                  <c:v>0.15275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0.3"/>
          <c:min val="0"/>
        </c:scaling>
        <c:delete val="0"/>
        <c:axPos val="l"/>
        <c:majorGridlines>
          <c:spPr>
            <a:ln w="6350" cap="flat">
              <a:solidFill>
                <a:srgbClr val="E6E0DA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Deje abierta la pregunta trampa. La mayoría dirá "la que paga menos intereses". Se responde en el bloque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Construya la tabla en vivo en Excel: saldo inicial, intereses = saldo × i, abono = cuota − intereses, saldo final. Muestre PAGOINT y PAGOPRIN.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 a la pregunta trampa. En el Excel (hoja S3_Sistemas) se muestra que el VP de las cuotas de cada sistema a la tasa del crédito es exactamente $200 millones.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Pregunta para el grupo: ¿cuánto endeudamiento es demasiado? El apalancamiento amplifica las ganancias y también las pérdidas.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2E2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D9A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  <p:sp>
        <p:nvSpPr>
          <p:cNvPr id="4" name="Text 0"/>
          <p:cNvSpPr/>
          <p:nvPr/>
        </p:nvSpPr>
        <p:spPr>
          <a:xfrm>
            <a:off x="731520" y="6035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FB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Matemáticas para la Toma de Decisiones · Esp. Gerencia Financiera · Docente: Alexander Zamora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C8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Amortización y apalancamiento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solidFill>
          <a:srgbClr val="2E2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B3A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Amortización, capitalización y apalancamiento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D9A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Cómo pagar una deuda y cuándo la deuda crea valor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Ruta de la sesión</a:t>
            </a:r>
            <a:endParaRPr lang="en-US" sz="3200" dirty="0"/>
          </a:p>
        </p:txBody>
      </p:sp>
      <p:sp>
        <p:nvSpPr>
          <p:cNvPr id="3" name="kicker_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AGENDA · 90 MINUTOS</a:t>
            </a:r>
            <a:endParaRPr lang="en-US" sz="1200" dirty="0"/>
          </a:p>
        </p:txBody>
      </p:sp>
      <p:sp>
        <p:nvSpPr>
          <p:cNvPr id="4" name="agline_2"/>
          <p:cNvSpPr/>
          <p:nvPr/>
        </p:nvSpPr>
        <p:spPr>
          <a:xfrm>
            <a:off x="1338943" y="1892808"/>
            <a:ext cx="9483634" cy="0"/>
          </a:xfrm>
          <a:prstGeom prst="line">
            <a:avLst/>
          </a:prstGeom>
          <a:noFill/>
          <a:ln w="19050">
            <a:solidFill>
              <a:srgbClr val="D9D2CB"/>
            </a:solidFill>
            <a:prstDash val="solid"/>
          </a:ln>
        </p:spPr>
      </p:sp>
      <p:sp>
        <p:nvSpPr>
          <p:cNvPr id="5" name="dot_3"/>
          <p:cNvSpPr/>
          <p:nvPr/>
        </p:nvSpPr>
        <p:spPr>
          <a:xfrm>
            <a:off x="1046335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dotn_4"/>
          <p:cNvSpPr txBox="1"/>
          <p:nvPr/>
        </p:nvSpPr>
        <p:spPr>
          <a:xfrm>
            <a:off x="1046335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agt_5"/>
          <p:cNvSpPr txBox="1"/>
          <p:nvPr/>
        </p:nvSpPr>
        <p:spPr>
          <a:xfrm>
            <a:off x="548640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0–10 min</a:t>
            </a:r>
            <a:endParaRPr lang="en-US" sz="1300" dirty="0"/>
          </a:p>
        </p:txBody>
      </p:sp>
      <p:sp>
        <p:nvSpPr>
          <p:cNvPr id="8" name="agl_6"/>
          <p:cNvSpPr txBox="1"/>
          <p:nvPr/>
        </p:nvSpPr>
        <p:spPr>
          <a:xfrm>
            <a:off x="594360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Pregunta trampa</a:t>
            </a:r>
            <a:endParaRPr lang="en-US" sz="1500" dirty="0"/>
          </a:p>
        </p:txBody>
      </p:sp>
      <p:sp>
        <p:nvSpPr>
          <p:cNvPr id="9" name="dot_7"/>
          <p:cNvSpPr/>
          <p:nvPr/>
        </p:nvSpPr>
        <p:spPr>
          <a:xfrm>
            <a:off x="2626941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dotn_8"/>
          <p:cNvSpPr txBox="1"/>
          <p:nvPr/>
        </p:nvSpPr>
        <p:spPr>
          <a:xfrm>
            <a:off x="2626941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agt_9"/>
          <p:cNvSpPr txBox="1"/>
          <p:nvPr/>
        </p:nvSpPr>
        <p:spPr>
          <a:xfrm>
            <a:off x="2129246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10–20</a:t>
            </a:r>
            <a:endParaRPr lang="en-US" sz="1300" dirty="0"/>
          </a:p>
        </p:txBody>
      </p:sp>
      <p:sp>
        <p:nvSpPr>
          <p:cNvPr id="12" name="agl_10"/>
          <p:cNvSpPr txBox="1"/>
          <p:nvPr/>
        </p:nvSpPr>
        <p:spPr>
          <a:xfrm>
            <a:off x="2174966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Tasa del crédito</a:t>
            </a:r>
            <a:endParaRPr lang="en-US" sz="1500" dirty="0"/>
          </a:p>
        </p:txBody>
      </p:sp>
      <p:sp>
        <p:nvSpPr>
          <p:cNvPr id="13" name="dot_11"/>
          <p:cNvSpPr/>
          <p:nvPr/>
        </p:nvSpPr>
        <p:spPr>
          <a:xfrm>
            <a:off x="4207546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dotn_12"/>
          <p:cNvSpPr txBox="1"/>
          <p:nvPr/>
        </p:nvSpPr>
        <p:spPr>
          <a:xfrm>
            <a:off x="4207546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agt_13"/>
          <p:cNvSpPr txBox="1"/>
          <p:nvPr/>
        </p:nvSpPr>
        <p:spPr>
          <a:xfrm>
            <a:off x="3709851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20–45</a:t>
            </a:r>
            <a:endParaRPr lang="en-US" sz="1300" dirty="0"/>
          </a:p>
        </p:txBody>
      </p:sp>
      <p:sp>
        <p:nvSpPr>
          <p:cNvPr id="16" name="agl_14"/>
          <p:cNvSpPr txBox="1"/>
          <p:nvPr/>
        </p:nvSpPr>
        <p:spPr>
          <a:xfrm>
            <a:off x="3755571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Tabla de cuota fija</a:t>
            </a:r>
            <a:endParaRPr lang="en-US" sz="1500" dirty="0"/>
          </a:p>
        </p:txBody>
      </p:sp>
      <p:sp>
        <p:nvSpPr>
          <p:cNvPr id="17" name="dot_15"/>
          <p:cNvSpPr/>
          <p:nvPr/>
        </p:nvSpPr>
        <p:spPr>
          <a:xfrm>
            <a:off x="578815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dotn_16"/>
          <p:cNvSpPr txBox="1"/>
          <p:nvPr/>
        </p:nvSpPr>
        <p:spPr>
          <a:xfrm>
            <a:off x="57881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agt_17"/>
          <p:cNvSpPr txBox="1"/>
          <p:nvPr/>
        </p:nvSpPr>
        <p:spPr>
          <a:xfrm>
            <a:off x="5290457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45–60</a:t>
            </a:r>
            <a:endParaRPr lang="en-US" sz="1300" dirty="0"/>
          </a:p>
        </p:txBody>
      </p:sp>
      <p:sp>
        <p:nvSpPr>
          <p:cNvPr id="20" name="agl_18"/>
          <p:cNvSpPr txBox="1"/>
          <p:nvPr/>
        </p:nvSpPr>
        <p:spPr>
          <a:xfrm>
            <a:off x="5336177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Otros sistemas</a:t>
            </a:r>
            <a:endParaRPr lang="en-US" sz="1500" dirty="0"/>
          </a:p>
        </p:txBody>
      </p:sp>
      <p:sp>
        <p:nvSpPr>
          <p:cNvPr id="21" name="dot_19"/>
          <p:cNvSpPr/>
          <p:nvPr/>
        </p:nvSpPr>
        <p:spPr>
          <a:xfrm>
            <a:off x="7368758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dotn_20"/>
          <p:cNvSpPr txBox="1"/>
          <p:nvPr/>
        </p:nvSpPr>
        <p:spPr>
          <a:xfrm>
            <a:off x="7368758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agt_21"/>
          <p:cNvSpPr txBox="1"/>
          <p:nvPr/>
        </p:nvSpPr>
        <p:spPr>
          <a:xfrm>
            <a:off x="6871063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60–70</a:t>
            </a:r>
            <a:endParaRPr lang="en-US" sz="1300" dirty="0"/>
          </a:p>
        </p:txBody>
      </p:sp>
      <p:sp>
        <p:nvSpPr>
          <p:cNvPr id="24" name="agl_22"/>
          <p:cNvSpPr txBox="1"/>
          <p:nvPr/>
        </p:nvSpPr>
        <p:spPr>
          <a:xfrm>
            <a:off x="6916783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Fondo de amortización</a:t>
            </a:r>
            <a:endParaRPr lang="en-US" sz="1500" dirty="0"/>
          </a:p>
        </p:txBody>
      </p:sp>
      <p:sp>
        <p:nvSpPr>
          <p:cNvPr id="25" name="dot_23"/>
          <p:cNvSpPr/>
          <p:nvPr/>
        </p:nvSpPr>
        <p:spPr>
          <a:xfrm>
            <a:off x="8949363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dotn_24"/>
          <p:cNvSpPr txBox="1"/>
          <p:nvPr/>
        </p:nvSpPr>
        <p:spPr>
          <a:xfrm>
            <a:off x="8949363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7" name="agt_25"/>
          <p:cNvSpPr txBox="1"/>
          <p:nvPr/>
        </p:nvSpPr>
        <p:spPr>
          <a:xfrm>
            <a:off x="8451669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70–85</a:t>
            </a:r>
            <a:endParaRPr lang="en-US" sz="1300" dirty="0"/>
          </a:p>
        </p:txBody>
      </p:sp>
      <p:sp>
        <p:nvSpPr>
          <p:cNvPr id="28" name="agl_26"/>
          <p:cNvSpPr txBox="1"/>
          <p:nvPr/>
        </p:nvSpPr>
        <p:spPr>
          <a:xfrm>
            <a:off x="8497389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Apalancamiento</a:t>
            </a:r>
            <a:endParaRPr lang="en-US" sz="1500" dirty="0"/>
          </a:p>
        </p:txBody>
      </p:sp>
      <p:sp>
        <p:nvSpPr>
          <p:cNvPr id="29" name="dot_27"/>
          <p:cNvSpPr/>
          <p:nvPr/>
        </p:nvSpPr>
        <p:spPr>
          <a:xfrm>
            <a:off x="10529969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dotn_28"/>
          <p:cNvSpPr txBox="1"/>
          <p:nvPr/>
        </p:nvSpPr>
        <p:spPr>
          <a:xfrm>
            <a:off x="10529969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7</a:t>
            </a:r>
            <a:endParaRPr lang="en-US" sz="1800" dirty="0"/>
          </a:p>
        </p:txBody>
      </p:sp>
      <p:sp>
        <p:nvSpPr>
          <p:cNvPr id="31" name="agt_29"/>
          <p:cNvSpPr txBox="1"/>
          <p:nvPr/>
        </p:nvSpPr>
        <p:spPr>
          <a:xfrm>
            <a:off x="10032274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85–90</a:t>
            </a:r>
            <a:endParaRPr lang="en-US" sz="1300" dirty="0"/>
          </a:p>
        </p:txBody>
      </p:sp>
      <p:sp>
        <p:nvSpPr>
          <p:cNvPr id="32" name="agl_30"/>
          <p:cNvSpPr txBox="1"/>
          <p:nvPr/>
        </p:nvSpPr>
        <p:spPr>
          <a:xfrm>
            <a:off x="10077994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Cierre</a:t>
            </a:r>
            <a:endParaRPr lang="en-US" sz="1500" dirty="0"/>
          </a:p>
        </p:txBody>
      </p:sp>
      <p:sp>
        <p:nvSpPr>
          <p:cNvPr id="33" name="card_31"/>
          <p:cNvSpPr/>
          <p:nvPr/>
        </p:nvSpPr>
        <p:spPr>
          <a:xfrm>
            <a:off x="548640" y="3840480"/>
            <a:ext cx="1106424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cardh_32"/>
          <p:cNvSpPr txBox="1"/>
          <p:nvPr/>
        </p:nvSpPr>
        <p:spPr>
          <a:xfrm>
            <a:off x="777240" y="40233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Al terminar la sesión, usted podrá…</a:t>
            </a:r>
            <a:endParaRPr lang="en-US" sz="1800" dirty="0"/>
          </a:p>
        </p:txBody>
      </p:sp>
      <p:sp>
        <p:nvSpPr>
          <p:cNvPr id="35" name="bul_33"/>
          <p:cNvSpPr txBox="1"/>
          <p:nvPr/>
        </p:nvSpPr>
        <p:spPr>
          <a:xfrm>
            <a:off x="777240" y="4526280"/>
            <a:ext cx="10607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Construir tablas de amortización con distintos sistemas.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Comparar los sistemas por su efecto en el flujo de caja, no solo por el total de intereses.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Medir el efecto del apalancamiento: escudo fiscal y rentabilidad del patrimonio.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¿El mejor sistema es el que paga menos intereses?</a:t>
            </a:r>
            <a:endParaRPr lang="en-US" sz="3200" dirty="0"/>
          </a:p>
        </p:txBody>
      </p:sp>
      <p:sp>
        <p:nvSpPr>
          <p:cNvPr id="3" name="kicker_3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PREGUNTA DETONANTE</a:t>
            </a:r>
            <a:endParaRPr lang="en-US" sz="1200" dirty="0"/>
          </a:p>
        </p:txBody>
      </p:sp>
      <p:sp>
        <p:nvSpPr>
          <p:cNvPr id="4" name="txt_35"/>
          <p:cNvSpPr txBox="1"/>
          <p:nvPr/>
        </p:nvSpPr>
        <p:spPr>
          <a:xfrm>
            <a:off x="548640" y="14630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Tostadora Andina tomará el crédito de la oferta B:</a:t>
            </a:r>
            <a:endParaRPr lang="en-US" sz="1800" dirty="0"/>
          </a:p>
        </p:txBody>
      </p:sp>
      <p:sp>
        <p:nvSpPr>
          <p:cNvPr id="5" name="stat_36"/>
          <p:cNvSpPr txBox="1"/>
          <p:nvPr/>
        </p:nvSpPr>
        <p:spPr>
          <a:xfrm>
            <a:off x="548640" y="192024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B565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$200 M</a:t>
            </a:r>
            <a:endParaRPr lang="en-US" sz="4400" dirty="0"/>
          </a:p>
        </p:txBody>
      </p:sp>
      <p:sp>
        <p:nvSpPr>
          <p:cNvPr id="6" name="statl_37"/>
          <p:cNvSpPr txBox="1"/>
          <p:nvPr/>
        </p:nvSpPr>
        <p:spPr>
          <a:xfrm>
            <a:off x="548640" y="283464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monto del crédito</a:t>
            </a:r>
            <a:endParaRPr lang="en-US" sz="1400" dirty="0"/>
          </a:p>
        </p:txBody>
      </p:sp>
      <p:sp>
        <p:nvSpPr>
          <p:cNvPr id="7" name="stat_38"/>
          <p:cNvSpPr txBox="1"/>
          <p:nvPr/>
        </p:nvSpPr>
        <p:spPr>
          <a:xfrm>
            <a:off x="4206240" y="192024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B565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23,5 % E.A.</a:t>
            </a:r>
            <a:endParaRPr lang="en-US" sz="4400" dirty="0"/>
          </a:p>
        </p:txBody>
      </p:sp>
      <p:sp>
        <p:nvSpPr>
          <p:cNvPr id="8" name="statl_39"/>
          <p:cNvSpPr txBox="1"/>
          <p:nvPr/>
        </p:nvSpPr>
        <p:spPr>
          <a:xfrm>
            <a:off x="4206240" y="283464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tasa fija (sesión 1)</a:t>
            </a:r>
            <a:endParaRPr lang="en-US" sz="1400" dirty="0"/>
          </a:p>
        </p:txBody>
      </p:sp>
      <p:sp>
        <p:nvSpPr>
          <p:cNvPr id="9" name="stat_40"/>
          <p:cNvSpPr txBox="1"/>
          <p:nvPr/>
        </p:nvSpPr>
        <p:spPr>
          <a:xfrm>
            <a:off x="7863840" y="192024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B565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 meses</a:t>
            </a:r>
            <a:endParaRPr lang="en-US" sz="4400" dirty="0"/>
          </a:p>
        </p:txBody>
      </p:sp>
      <p:sp>
        <p:nvSpPr>
          <p:cNvPr id="10" name="statl_41"/>
          <p:cNvSpPr txBox="1"/>
          <p:nvPr/>
        </p:nvSpPr>
        <p:spPr>
          <a:xfrm>
            <a:off x="7863840" y="283464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plazo</a:t>
            </a:r>
            <a:endParaRPr lang="en-US" sz="1400" dirty="0"/>
          </a:p>
        </p:txBody>
      </p:sp>
      <p:sp>
        <p:nvSpPr>
          <p:cNvPr id="11" name="card_42"/>
          <p:cNvSpPr/>
          <p:nvPr/>
        </p:nvSpPr>
        <p:spPr>
          <a:xfrm>
            <a:off x="548640" y="3840480"/>
            <a:ext cx="1106424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cardh_43"/>
          <p:cNvSpPr txBox="1"/>
          <p:nvPr/>
        </p:nvSpPr>
        <p:spPr>
          <a:xfrm>
            <a:off x="777240" y="40233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El banco ofrece cinco formas de pagarlo</a:t>
            </a:r>
            <a:endParaRPr lang="en-US" sz="1800" dirty="0"/>
          </a:p>
        </p:txBody>
      </p:sp>
      <p:sp>
        <p:nvSpPr>
          <p:cNvPr id="13" name="cardb_44"/>
          <p:cNvSpPr txBox="1"/>
          <p:nvPr/>
        </p:nvSpPr>
        <p:spPr>
          <a:xfrm>
            <a:off x="777240" y="4526280"/>
            <a:ext cx="10607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Cuota fija · abono constante a capital · cuota creciente · seis meses de gracia pagando intereses · seis meses de gracia muerta.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Antes de calcular: ¿cuál elegiría y por qué?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Primero, la tasa en la unidad de los pagos</a:t>
            </a:r>
            <a:endParaRPr lang="en-US" sz="3200" dirty="0"/>
          </a:p>
        </p:txBody>
      </p:sp>
      <p:sp>
        <p:nvSpPr>
          <p:cNvPr id="3" name="kicker_45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TASA MENSUAL EQUIVALENTE</a:t>
            </a:r>
            <a:endParaRPr lang="en-US" sz="1200" dirty="0"/>
          </a:p>
        </p:txBody>
      </p:sp>
      <p:sp>
        <p:nvSpPr>
          <p:cNvPr id="4" name="fbox_46"/>
          <p:cNvSpPr/>
          <p:nvPr/>
        </p:nvSpPr>
        <p:spPr>
          <a:xfrm>
            <a:off x="548640" y="1645920"/>
            <a:ext cx="11064240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formula_47"/>
          <p:cNvSpPr txBox="1"/>
          <p:nvPr/>
        </p:nvSpPr>
        <p:spPr>
          <a:xfrm>
            <a:off x="548640" y="1645920"/>
            <a:ext cx="11064240" cy="109728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i = (1 + 0,235)^(1/12) − 1 = 1,7745 % mensual</a:t>
            </a:r>
            <a:endParaRPr lang="en-US" sz="2800" dirty="0"/>
          </a:p>
        </p:txBody>
      </p:sp>
      <p:sp>
        <p:nvSpPr>
          <p:cNvPr id="6" name="card_48"/>
          <p:cNvSpPr/>
          <p:nvPr/>
        </p:nvSpPr>
        <p:spPr>
          <a:xfrm>
            <a:off x="548640" y="3108960"/>
            <a:ext cx="5394960" cy="2651760"/>
          </a:xfrm>
          <a:prstGeom prst="roundRect">
            <a:avLst>
              <a:gd name="adj" fmla="val 2759"/>
            </a:avLst>
          </a:prstGeom>
          <a:solidFill>
            <a:srgbClr val="E4EFEA"/>
          </a:solidFill>
          <a:ln w="12700">
            <a:solidFill>
              <a:srgbClr val="E4EFEA"/>
            </a:solidFill>
            <a:prstDash val="solid"/>
          </a:ln>
        </p:spPr>
      </p:sp>
      <p:sp>
        <p:nvSpPr>
          <p:cNvPr id="7" name="cardh_49"/>
          <p:cNvSpPr txBox="1"/>
          <p:nvPr/>
        </p:nvSpPr>
        <p:spPr>
          <a:xfrm>
            <a:off x="777240" y="32918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F6F5E"/>
                </a:solidFill>
              </a:rPr>
              <a:t>Correcto</a:t>
            </a:r>
            <a:endParaRPr lang="en-US" sz="1800" dirty="0"/>
          </a:p>
        </p:txBody>
      </p:sp>
      <p:sp>
        <p:nvSpPr>
          <p:cNvPr id="8" name="cardb_50"/>
          <p:cNvSpPr txBox="1"/>
          <p:nvPr/>
        </p:nvSpPr>
        <p:spPr>
          <a:xfrm>
            <a:off x="777240" y="3794760"/>
            <a:ext cx="49377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(1,235)^(1/12) − 1 = 1,7745 %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Con 36 cuotas: $7.565.219</a:t>
            </a:r>
            <a:endParaRPr lang="en-US" sz="1700" dirty="0"/>
          </a:p>
        </p:txBody>
      </p:sp>
      <p:sp>
        <p:nvSpPr>
          <p:cNvPr id="9" name="card_51"/>
          <p:cNvSpPr/>
          <p:nvPr/>
        </p:nvSpPr>
        <p:spPr>
          <a:xfrm>
            <a:off x="6217920" y="3108960"/>
            <a:ext cx="5394960" cy="2651760"/>
          </a:xfrm>
          <a:prstGeom prst="roundRect">
            <a:avLst>
              <a:gd name="adj" fmla="val 2759"/>
            </a:avLst>
          </a:prstGeom>
          <a:solidFill>
            <a:srgbClr val="F4E1E3"/>
          </a:solidFill>
          <a:ln w="12700">
            <a:solidFill>
              <a:srgbClr val="F4E1E3"/>
            </a:solidFill>
            <a:prstDash val="solid"/>
          </a:ln>
        </p:spPr>
      </p:sp>
      <p:sp>
        <p:nvSpPr>
          <p:cNvPr id="10" name="cardh_52"/>
          <p:cNvSpPr txBox="1"/>
          <p:nvPr/>
        </p:nvSpPr>
        <p:spPr>
          <a:xfrm>
            <a:off x="6446520" y="32918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8C2F39"/>
                </a:solidFill>
              </a:rPr>
              <a:t>Error frecuente</a:t>
            </a:r>
            <a:endParaRPr lang="en-US" sz="1800" dirty="0"/>
          </a:p>
        </p:txBody>
      </p:sp>
      <p:sp>
        <p:nvSpPr>
          <p:cNvPr id="11" name="cardb_53"/>
          <p:cNvSpPr txBox="1"/>
          <p:nvPr/>
        </p:nvSpPr>
        <p:spPr>
          <a:xfrm>
            <a:off x="6446520" y="3794760"/>
            <a:ext cx="49377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23,5 % / 12 = 1,9583 %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Sobrestima la tasa y la cuota.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Anatomía de la cuota fija</a:t>
            </a:r>
            <a:endParaRPr lang="en-US" sz="3200" dirty="0"/>
          </a:p>
        </p:txBody>
      </p:sp>
      <p:sp>
        <p:nvSpPr>
          <p:cNvPr id="3" name="kicker_5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SISTEMA FRANCÉS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694944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tat_55"/>
          <p:cNvSpPr txBox="1"/>
          <p:nvPr/>
        </p:nvSpPr>
        <p:spPr>
          <a:xfrm>
            <a:off x="7863840" y="146304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B565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$7.565.219</a:t>
            </a:r>
            <a:endParaRPr lang="en-US" sz="3600" dirty="0"/>
          </a:p>
        </p:txBody>
      </p:sp>
      <p:sp>
        <p:nvSpPr>
          <p:cNvPr id="6" name="statl_56"/>
          <p:cNvSpPr txBox="1"/>
          <p:nvPr/>
        </p:nvSpPr>
        <p:spPr>
          <a:xfrm>
            <a:off x="7863840" y="237744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cuota mensual fija · =PAGO(i;36;-200000000)</a:t>
            </a:r>
            <a:endParaRPr lang="en-US" sz="1400" dirty="0"/>
          </a:p>
        </p:txBody>
      </p:sp>
      <p:sp>
        <p:nvSpPr>
          <p:cNvPr id="7" name="card_57"/>
          <p:cNvSpPr/>
          <p:nvPr/>
        </p:nvSpPr>
        <p:spPr>
          <a:xfrm>
            <a:off x="7863840" y="3200400"/>
            <a:ext cx="3749040" cy="265176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cardh_58"/>
          <p:cNvSpPr txBox="1"/>
          <p:nvPr/>
        </p:nvSpPr>
        <p:spPr>
          <a:xfrm>
            <a:off x="8092440" y="338328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Cuota 1</a:t>
            </a:r>
            <a:endParaRPr lang="en-US" sz="1800" dirty="0"/>
          </a:p>
        </p:txBody>
      </p:sp>
      <p:sp>
        <p:nvSpPr>
          <p:cNvPr id="9" name="cardb_59"/>
          <p:cNvSpPr txBox="1"/>
          <p:nvPr/>
        </p:nvSpPr>
        <p:spPr>
          <a:xfrm>
            <a:off x="8092440" y="3886200"/>
            <a:ext cx="3291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Intereses: $3.548.970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Abono: $4.016.249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Total intereses en 36 meses: $72.347.874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Cinco sistemas, el mismo crédito</a:t>
            </a:r>
            <a:endParaRPr lang="en-US" sz="3200" dirty="0"/>
          </a:p>
        </p:txBody>
      </p:sp>
      <p:sp>
        <p:nvSpPr>
          <p:cNvPr id="3" name="kicker_60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COMPARACIÓN</a:t>
            </a:r>
            <a:endParaRPr lang="en-US" sz="1200" dirty="0"/>
          </a:p>
        </p:txBody>
      </p:sp>
      <p:graphicFrame>
        <p:nvGraphicFramePr>
          <p:cNvPr id="7" name="tbl_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2377440"/>
                <a:gridCol w="2377440"/>
                <a:gridCol w="2377440"/>
              </a:tblGrid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Sistema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Primera cuota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Última cuota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intereses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Cuota fija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$7.565.219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$7.565.219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$72.347.874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Abono constante a capital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$9.104.525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$5.654.138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$65.655.942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Cuota creciente 1 % mensual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$6.442.535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$9.126.513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$77.524.288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Gracia 6 meses (paga intereses)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$3.548.970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$8.655.468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$80.957.844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4F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Gracia muerta 6 meses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$9.618.869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$88.566.069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</a:tr>
            </a:tbl>
          </a:graphicData>
        </a:graphic>
      </p:graphicFrame>
      <p:sp>
        <p:nvSpPr>
          <p:cNvPr id="5" name="txt_62"/>
          <p:cNvSpPr txBox="1"/>
          <p:nvPr/>
        </p:nvSpPr>
        <p:spPr>
          <a:xfrm>
            <a:off x="548640" y="51206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2E2019"/>
                </a:solidFill>
              </a:rPr>
              <a:t>Si el criterio fuera el total de intereses, ganaría el abono constante y perdería la gracia muerta. ¿Es así?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Mismo valor presente, distinto perfil de caja</a:t>
            </a:r>
            <a:endParaRPr lang="en-US" sz="3200" dirty="0"/>
          </a:p>
        </p:txBody>
      </p:sp>
      <p:sp>
        <p:nvSpPr>
          <p:cNvPr id="3" name="kicker_63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CUOTA MENSUAL DE CADA SISTEMA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694944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7863840" y="1463040"/>
            <a:ext cx="3749040" cy="1828800"/>
          </a:xfrm>
          <a:prstGeom prst="roundRect">
            <a:avLst>
              <a:gd name="adj" fmla="val 4000"/>
            </a:avLst>
          </a:prstGeom>
          <a:solidFill>
            <a:srgbClr val="2E2019"/>
          </a:solidFill>
          <a:ln w="12700">
            <a:solidFill>
              <a:srgbClr val="2E2019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092440" y="1463040"/>
            <a:ext cx="3291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D9A0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$200 M</a:t>
            </a:r>
            <a:endParaRPr lang="en-US" sz="40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es el valor presente de las cuotas de los cinco sistemas</a:t>
            </a:r>
            <a:endParaRPr lang="en-US" sz="4000" dirty="0"/>
          </a:p>
        </p:txBody>
      </p:sp>
      <p:sp>
        <p:nvSpPr>
          <p:cNvPr id="7" name="txt_64"/>
          <p:cNvSpPr txBox="1"/>
          <p:nvPr/>
        </p:nvSpPr>
        <p:spPr>
          <a:xfrm>
            <a:off x="7863840" y="3566160"/>
            <a:ext cx="3749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Ninguno es "más barato": se pagan menos intereses porque se devuelve el capital antes.</a:t>
            </a:r>
            <a:endParaRPr lang="en-US" sz="1600" dirty="0"/>
          </a:p>
          <a:p>
            <a:pPr algn="l" indent="0" marL="0">
              <a:spcAft>
                <a:spcPts val="600"/>
              </a:spcAft>
              <a:buNone/>
            </a:pPr>
            <a:endParaRPr lang="en-US" sz="16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El criterio es el flujo de caja: si la nueva línea tarda seis meses en producir, la gracia tiene sentido.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Capitalización: el camino inverso</a:t>
            </a:r>
            <a:endParaRPr lang="en-US" sz="3200" dirty="0"/>
          </a:p>
        </p:txBody>
      </p:sp>
      <p:sp>
        <p:nvSpPr>
          <p:cNvPr id="3" name="kicker_65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3 · FONDO DE AMORTIZACIÓN</a:t>
            </a:r>
            <a:endParaRPr lang="en-US" sz="1200" dirty="0"/>
          </a:p>
        </p:txBody>
      </p:sp>
      <p:sp>
        <p:nvSpPr>
          <p:cNvPr id="4" name="tl_66"/>
          <p:cNvSpPr/>
          <p:nvPr/>
        </p:nvSpPr>
        <p:spPr>
          <a:xfrm>
            <a:off x="914400" y="3017520"/>
            <a:ext cx="6400800" cy="0"/>
          </a:xfrm>
          <a:prstGeom prst="line">
            <a:avLst/>
          </a:prstGeom>
          <a:noFill/>
          <a:ln w="25400">
            <a:solidFill>
              <a:srgbClr val="2E2019"/>
            </a:solidFill>
            <a:prstDash val="solid"/>
          </a:ln>
        </p:spPr>
      </p:sp>
      <p:sp>
        <p:nvSpPr>
          <p:cNvPr id="5" name="tick_67"/>
          <p:cNvSpPr/>
          <p:nvPr/>
        </p:nvSpPr>
        <p:spPr>
          <a:xfrm>
            <a:off x="914400" y="294436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6" name="tickl_68"/>
          <p:cNvSpPr txBox="1"/>
          <p:nvPr/>
        </p:nvSpPr>
        <p:spPr>
          <a:xfrm>
            <a:off x="685800" y="312724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0</a:t>
            </a:r>
            <a:endParaRPr lang="en-US" sz="1200" dirty="0"/>
          </a:p>
        </p:txBody>
      </p:sp>
      <p:sp>
        <p:nvSpPr>
          <p:cNvPr id="7" name="tick_69"/>
          <p:cNvSpPr/>
          <p:nvPr/>
        </p:nvSpPr>
        <p:spPr>
          <a:xfrm>
            <a:off x="1981200" y="294436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8" name="tickl_70"/>
          <p:cNvSpPr txBox="1"/>
          <p:nvPr/>
        </p:nvSpPr>
        <p:spPr>
          <a:xfrm>
            <a:off x="1752600" y="312724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ick_71"/>
          <p:cNvSpPr/>
          <p:nvPr/>
        </p:nvSpPr>
        <p:spPr>
          <a:xfrm>
            <a:off x="3048000" y="294436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0" name="tickl_72"/>
          <p:cNvSpPr txBox="1"/>
          <p:nvPr/>
        </p:nvSpPr>
        <p:spPr>
          <a:xfrm>
            <a:off x="2819400" y="312724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2</a:t>
            </a:r>
            <a:endParaRPr lang="en-US" sz="1200" dirty="0"/>
          </a:p>
        </p:txBody>
      </p:sp>
      <p:sp>
        <p:nvSpPr>
          <p:cNvPr id="11" name="tick_73"/>
          <p:cNvSpPr/>
          <p:nvPr/>
        </p:nvSpPr>
        <p:spPr>
          <a:xfrm>
            <a:off x="4114800" y="294436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2" name="tickl_74"/>
          <p:cNvSpPr txBox="1"/>
          <p:nvPr/>
        </p:nvSpPr>
        <p:spPr>
          <a:xfrm>
            <a:off x="3886200" y="312724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3</a:t>
            </a:r>
            <a:endParaRPr lang="en-US" sz="1200" dirty="0"/>
          </a:p>
        </p:txBody>
      </p:sp>
      <p:sp>
        <p:nvSpPr>
          <p:cNvPr id="13" name="tick_75"/>
          <p:cNvSpPr/>
          <p:nvPr/>
        </p:nvSpPr>
        <p:spPr>
          <a:xfrm>
            <a:off x="5181600" y="294436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4" name="tickl_76"/>
          <p:cNvSpPr txBox="1"/>
          <p:nvPr/>
        </p:nvSpPr>
        <p:spPr>
          <a:xfrm>
            <a:off x="4953000" y="312724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4</a:t>
            </a:r>
            <a:endParaRPr lang="en-US" sz="1200" dirty="0"/>
          </a:p>
        </p:txBody>
      </p:sp>
      <p:sp>
        <p:nvSpPr>
          <p:cNvPr id="15" name="tick_77"/>
          <p:cNvSpPr/>
          <p:nvPr/>
        </p:nvSpPr>
        <p:spPr>
          <a:xfrm>
            <a:off x="6248400" y="294436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6" name="tickl_78"/>
          <p:cNvSpPr txBox="1"/>
          <p:nvPr/>
        </p:nvSpPr>
        <p:spPr>
          <a:xfrm>
            <a:off x="6019800" y="312724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5</a:t>
            </a:r>
            <a:endParaRPr lang="en-US" sz="1200" dirty="0"/>
          </a:p>
        </p:txBody>
      </p:sp>
      <p:sp>
        <p:nvSpPr>
          <p:cNvPr id="17" name="tick_79"/>
          <p:cNvSpPr/>
          <p:nvPr/>
        </p:nvSpPr>
        <p:spPr>
          <a:xfrm>
            <a:off x="7315200" y="294436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8" name="tickl_80"/>
          <p:cNvSpPr txBox="1"/>
          <p:nvPr/>
        </p:nvSpPr>
        <p:spPr>
          <a:xfrm>
            <a:off x="7086600" y="312724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6</a:t>
            </a:r>
            <a:endParaRPr lang="en-US" sz="1200" dirty="0"/>
          </a:p>
        </p:txBody>
      </p:sp>
      <p:sp>
        <p:nvSpPr>
          <p:cNvPr id="19" name="unit_81"/>
          <p:cNvSpPr txBox="1"/>
          <p:nvPr/>
        </p:nvSpPr>
        <p:spPr>
          <a:xfrm>
            <a:off x="7406640" y="288036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periodo</a:t>
            </a:r>
            <a:endParaRPr lang="en-US" sz="1200" dirty="0"/>
          </a:p>
        </p:txBody>
      </p:sp>
      <p:sp>
        <p:nvSpPr>
          <p:cNvPr id="20" name="arrow_82"/>
          <p:cNvSpPr/>
          <p:nvPr/>
        </p:nvSpPr>
        <p:spPr>
          <a:xfrm>
            <a:off x="1981200" y="3429000"/>
            <a:ext cx="914" cy="731520"/>
          </a:xfrm>
          <a:prstGeom prst="line">
            <a:avLst/>
          </a:prstGeom>
          <a:noFill/>
          <a:ln w="25400">
            <a:solidFill>
              <a:srgbClr val="B5651D"/>
            </a:solidFill>
            <a:prstDash val="solid"/>
            <a:tailEnd type="triangle"/>
          </a:ln>
        </p:spPr>
      </p:sp>
      <p:sp>
        <p:nvSpPr>
          <p:cNvPr id="21" name="mk_83"/>
          <p:cNvSpPr txBox="1"/>
          <p:nvPr/>
        </p:nvSpPr>
        <p:spPr>
          <a:xfrm>
            <a:off x="1066800" y="420624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651D"/>
                </a:solidFill>
              </a:rPr>
              <a:t>D</a:t>
            </a:r>
            <a:endParaRPr lang="en-US" sz="1400" dirty="0"/>
          </a:p>
        </p:txBody>
      </p:sp>
      <p:sp>
        <p:nvSpPr>
          <p:cNvPr id="22" name="arrow_84"/>
          <p:cNvSpPr/>
          <p:nvPr/>
        </p:nvSpPr>
        <p:spPr>
          <a:xfrm>
            <a:off x="3048000" y="3429000"/>
            <a:ext cx="914" cy="731520"/>
          </a:xfrm>
          <a:prstGeom prst="line">
            <a:avLst/>
          </a:prstGeom>
          <a:noFill/>
          <a:ln w="25400">
            <a:solidFill>
              <a:srgbClr val="B5651D"/>
            </a:solidFill>
            <a:prstDash val="solid"/>
            <a:tailEnd type="triangle"/>
          </a:ln>
        </p:spPr>
      </p:sp>
      <p:sp>
        <p:nvSpPr>
          <p:cNvPr id="23" name="mk_85"/>
          <p:cNvSpPr txBox="1"/>
          <p:nvPr/>
        </p:nvSpPr>
        <p:spPr>
          <a:xfrm>
            <a:off x="2133600" y="420624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651D"/>
                </a:solidFill>
              </a:rPr>
              <a:t>D</a:t>
            </a:r>
            <a:endParaRPr lang="en-US" sz="1400" dirty="0"/>
          </a:p>
        </p:txBody>
      </p:sp>
      <p:sp>
        <p:nvSpPr>
          <p:cNvPr id="24" name="arrow_86"/>
          <p:cNvSpPr/>
          <p:nvPr/>
        </p:nvSpPr>
        <p:spPr>
          <a:xfrm>
            <a:off x="4114800" y="3429000"/>
            <a:ext cx="914" cy="731520"/>
          </a:xfrm>
          <a:prstGeom prst="line">
            <a:avLst/>
          </a:prstGeom>
          <a:noFill/>
          <a:ln w="25400">
            <a:solidFill>
              <a:srgbClr val="B5651D"/>
            </a:solidFill>
            <a:prstDash val="solid"/>
            <a:tailEnd type="triangle"/>
          </a:ln>
        </p:spPr>
      </p:sp>
      <p:sp>
        <p:nvSpPr>
          <p:cNvPr id="25" name="mk_87"/>
          <p:cNvSpPr txBox="1"/>
          <p:nvPr/>
        </p:nvSpPr>
        <p:spPr>
          <a:xfrm>
            <a:off x="3200400" y="420624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651D"/>
                </a:solidFill>
              </a:rPr>
              <a:t>D</a:t>
            </a:r>
            <a:endParaRPr lang="en-US" sz="1400" dirty="0"/>
          </a:p>
        </p:txBody>
      </p:sp>
      <p:sp>
        <p:nvSpPr>
          <p:cNvPr id="26" name="arrow_88"/>
          <p:cNvSpPr/>
          <p:nvPr/>
        </p:nvSpPr>
        <p:spPr>
          <a:xfrm>
            <a:off x="5181600" y="3429000"/>
            <a:ext cx="914" cy="731520"/>
          </a:xfrm>
          <a:prstGeom prst="line">
            <a:avLst/>
          </a:prstGeom>
          <a:noFill/>
          <a:ln w="25400">
            <a:solidFill>
              <a:srgbClr val="B5651D"/>
            </a:solidFill>
            <a:prstDash val="solid"/>
            <a:tailEnd type="triangle"/>
          </a:ln>
        </p:spPr>
      </p:sp>
      <p:sp>
        <p:nvSpPr>
          <p:cNvPr id="27" name="mk_89"/>
          <p:cNvSpPr txBox="1"/>
          <p:nvPr/>
        </p:nvSpPr>
        <p:spPr>
          <a:xfrm>
            <a:off x="4267200" y="420624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651D"/>
                </a:solidFill>
              </a:rPr>
              <a:t>D</a:t>
            </a:r>
            <a:endParaRPr lang="en-US" sz="1400" dirty="0"/>
          </a:p>
        </p:txBody>
      </p:sp>
      <p:sp>
        <p:nvSpPr>
          <p:cNvPr id="28" name="arrow_90"/>
          <p:cNvSpPr/>
          <p:nvPr/>
        </p:nvSpPr>
        <p:spPr>
          <a:xfrm>
            <a:off x="6248400" y="3429000"/>
            <a:ext cx="914" cy="731520"/>
          </a:xfrm>
          <a:prstGeom prst="line">
            <a:avLst/>
          </a:prstGeom>
          <a:noFill/>
          <a:ln w="25400">
            <a:solidFill>
              <a:srgbClr val="B5651D"/>
            </a:solidFill>
            <a:prstDash val="solid"/>
            <a:tailEnd type="triangle"/>
          </a:ln>
        </p:spPr>
      </p:sp>
      <p:sp>
        <p:nvSpPr>
          <p:cNvPr id="29" name="mk_91"/>
          <p:cNvSpPr txBox="1"/>
          <p:nvPr/>
        </p:nvSpPr>
        <p:spPr>
          <a:xfrm>
            <a:off x="5334000" y="420624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651D"/>
                </a:solidFill>
              </a:rPr>
              <a:t>D</a:t>
            </a:r>
            <a:endParaRPr lang="en-US" sz="1400" dirty="0"/>
          </a:p>
        </p:txBody>
      </p:sp>
      <p:sp>
        <p:nvSpPr>
          <p:cNvPr id="30" name="arrow_92"/>
          <p:cNvSpPr/>
          <p:nvPr/>
        </p:nvSpPr>
        <p:spPr>
          <a:xfrm>
            <a:off x="7315200" y="3429000"/>
            <a:ext cx="914" cy="731520"/>
          </a:xfrm>
          <a:prstGeom prst="line">
            <a:avLst/>
          </a:prstGeom>
          <a:noFill/>
          <a:ln w="25400">
            <a:solidFill>
              <a:srgbClr val="B5651D"/>
            </a:solidFill>
            <a:prstDash val="solid"/>
            <a:tailEnd type="triangle"/>
          </a:ln>
        </p:spPr>
      </p:sp>
      <p:sp>
        <p:nvSpPr>
          <p:cNvPr id="31" name="mk_93"/>
          <p:cNvSpPr txBox="1"/>
          <p:nvPr/>
        </p:nvSpPr>
        <p:spPr>
          <a:xfrm>
            <a:off x="6400800" y="420624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651D"/>
                </a:solidFill>
              </a:rPr>
              <a:t>D</a:t>
            </a:r>
            <a:endParaRPr lang="en-US" sz="1400" dirty="0"/>
          </a:p>
        </p:txBody>
      </p:sp>
      <p:sp>
        <p:nvSpPr>
          <p:cNvPr id="32" name="arrow_94"/>
          <p:cNvSpPr/>
          <p:nvPr/>
        </p:nvSpPr>
        <p:spPr>
          <a:xfrm flipV="1">
            <a:off x="7315200" y="2103120"/>
            <a:ext cx="914" cy="822960"/>
          </a:xfrm>
          <a:prstGeom prst="line">
            <a:avLst/>
          </a:prstGeom>
          <a:noFill/>
          <a:ln w="25400">
            <a:solidFill>
              <a:srgbClr val="2F6F5E"/>
            </a:solidFill>
            <a:prstDash val="solid"/>
            <a:tailEnd type="triangle"/>
          </a:ln>
        </p:spPr>
      </p:sp>
      <p:sp>
        <p:nvSpPr>
          <p:cNvPr id="33" name="mk_95"/>
          <p:cNvSpPr txBox="1"/>
          <p:nvPr/>
        </p:nvSpPr>
        <p:spPr>
          <a:xfrm>
            <a:off x="6400800" y="160020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6F5E"/>
                </a:solidFill>
              </a:rPr>
              <a:t>$120 M</a:t>
            </a:r>
            <a:endParaRPr lang="en-US" sz="1400" dirty="0"/>
          </a:p>
        </p:txBody>
      </p:sp>
      <p:sp>
        <p:nvSpPr>
          <p:cNvPr id="34" name="txt_96"/>
          <p:cNvSpPr txBox="1"/>
          <p:nvPr/>
        </p:nvSpPr>
        <p:spPr>
          <a:xfrm>
            <a:off x="7863840" y="1463040"/>
            <a:ext cx="3749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Para reponer la tostadora antigua, Tostadora Andina quiere reunir $120 millones en 36 meses en una fiducia que paga 0,9 % mensual.</a:t>
            </a:r>
            <a:endParaRPr lang="en-US" sz="1600" dirty="0"/>
          </a:p>
        </p:txBody>
      </p:sp>
      <p:sp>
        <p:nvSpPr>
          <p:cNvPr id="35" name="stat_97"/>
          <p:cNvSpPr txBox="1"/>
          <p:nvPr/>
        </p:nvSpPr>
        <p:spPr>
          <a:xfrm>
            <a:off x="7863840" y="320040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2F6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$2.837.290</a:t>
            </a:r>
            <a:endParaRPr lang="en-US" sz="3600" dirty="0"/>
          </a:p>
        </p:txBody>
      </p:sp>
      <p:sp>
        <p:nvSpPr>
          <p:cNvPr id="36" name="statl_98"/>
          <p:cNvSpPr txBox="1"/>
          <p:nvPr/>
        </p:nvSpPr>
        <p:spPr>
          <a:xfrm>
            <a:off x="7863840" y="411480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depósito mensual · =PAGO(0,9%;36;0;-120000000)</a:t>
            </a:r>
            <a:endParaRPr lang="en-US" sz="1400" dirty="0"/>
          </a:p>
        </p:txBody>
      </p:sp>
      <p:sp>
        <p:nvSpPr>
          <p:cNvPr id="37" name="fbox_99"/>
          <p:cNvSpPr/>
          <p:nvPr/>
        </p:nvSpPr>
        <p:spPr>
          <a:xfrm>
            <a:off x="548640" y="5029200"/>
            <a:ext cx="6949440" cy="82296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8" name="formula_100"/>
          <p:cNvSpPr txBox="1"/>
          <p:nvPr/>
        </p:nvSpPr>
        <p:spPr>
          <a:xfrm>
            <a:off x="548640" y="5029200"/>
            <a:ext cx="6949440" cy="8229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D = F × i / [(1 + i)ⁿ − 1]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escudo fiscal abarata la deuda</a:t>
            </a:r>
            <a:endParaRPr lang="en-US" sz="3200" dirty="0"/>
          </a:p>
        </p:txBody>
      </p:sp>
      <p:sp>
        <p:nvSpPr>
          <p:cNvPr id="3" name="kicker_10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4 · COSTO DE LA DEUDA DESPUÉS DE IMPUESTOS</a:t>
            </a:r>
            <a:endParaRPr lang="en-US" sz="1200" dirty="0"/>
          </a:p>
        </p:txBody>
      </p:sp>
      <p:sp>
        <p:nvSpPr>
          <p:cNvPr id="4" name="fbox_102"/>
          <p:cNvSpPr/>
          <p:nvPr/>
        </p:nvSpPr>
        <p:spPr>
          <a:xfrm>
            <a:off x="548640" y="1463040"/>
            <a:ext cx="11064240" cy="82296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formula_103"/>
          <p:cNvSpPr txBox="1"/>
          <p:nvPr/>
        </p:nvSpPr>
        <p:spPr>
          <a:xfrm>
            <a:off x="548640" y="1463040"/>
            <a:ext cx="11064240" cy="8229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Kd después de impuestos = Kd × (1 − t)</a:t>
            </a:r>
            <a:endParaRPr lang="en-US" sz="2400" dirty="0"/>
          </a:p>
        </p:txBody>
      </p:sp>
      <p:sp>
        <p:nvSpPr>
          <p:cNvPr id="6" name="stat_104"/>
          <p:cNvSpPr txBox="1"/>
          <p:nvPr/>
        </p:nvSpPr>
        <p:spPr>
          <a:xfrm>
            <a:off x="548640" y="265176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6B5B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23,50 %</a:t>
            </a:r>
            <a:endParaRPr lang="en-US" sz="4400" dirty="0"/>
          </a:p>
        </p:txBody>
      </p:sp>
      <p:sp>
        <p:nvSpPr>
          <p:cNvPr id="7" name="statl_105"/>
          <p:cNvSpPr txBox="1"/>
          <p:nvPr/>
        </p:nvSpPr>
        <p:spPr>
          <a:xfrm>
            <a:off x="548640" y="356616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tasa del crédito (Kd)</a:t>
            </a:r>
            <a:endParaRPr lang="en-US" sz="1400" dirty="0"/>
          </a:p>
        </p:txBody>
      </p:sp>
      <p:sp>
        <p:nvSpPr>
          <p:cNvPr id="8" name="stat_106"/>
          <p:cNvSpPr txBox="1"/>
          <p:nvPr/>
        </p:nvSpPr>
        <p:spPr>
          <a:xfrm>
            <a:off x="4206240" y="265176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2F6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15,275 %</a:t>
            </a:r>
            <a:endParaRPr lang="en-US" sz="4400" dirty="0"/>
          </a:p>
        </p:txBody>
      </p:sp>
      <p:sp>
        <p:nvSpPr>
          <p:cNvPr id="9" name="statl_107"/>
          <p:cNvSpPr txBox="1"/>
          <p:nvPr/>
        </p:nvSpPr>
        <p:spPr>
          <a:xfrm>
            <a:off x="4206240" y="356616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costo neto con tarifa de renta del 35 %</a:t>
            </a:r>
            <a:endParaRPr lang="en-US" sz="1400" dirty="0"/>
          </a:p>
        </p:txBody>
      </p:sp>
      <p:sp>
        <p:nvSpPr>
          <p:cNvPr id="10" name="stat_108"/>
          <p:cNvSpPr txBox="1"/>
          <p:nvPr/>
        </p:nvSpPr>
        <p:spPr>
          <a:xfrm>
            <a:off x="7863840" y="265176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B565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$25.321.756</a:t>
            </a:r>
            <a:endParaRPr lang="en-US" sz="3200" dirty="0"/>
          </a:p>
        </p:txBody>
      </p:sp>
      <p:sp>
        <p:nvSpPr>
          <p:cNvPr id="11" name="statl_109"/>
          <p:cNvSpPr txBox="1"/>
          <p:nvPr/>
        </p:nvSpPr>
        <p:spPr>
          <a:xfrm>
            <a:off x="7863840" y="356616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escudo fiscal en tres años (cuota fija)</a:t>
            </a:r>
            <a:endParaRPr lang="en-US" sz="1400" dirty="0"/>
          </a:p>
        </p:txBody>
      </p:sp>
      <p:sp>
        <p:nvSpPr>
          <p:cNvPr id="12" name="txt_110"/>
          <p:cNvSpPr txBox="1"/>
          <p:nvPr/>
        </p:nvSpPr>
        <p:spPr>
          <a:xfrm>
            <a:off x="548640" y="48463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Los intereses son deducibles del impuesto de renta (con los límites que fije la ley): el Estado asume parte del costo de la deuda.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¿La deuda mejora la rentabilidad de los socios?</a:t>
            </a:r>
            <a:endParaRPr lang="en-US" sz="3200" dirty="0"/>
          </a:p>
        </p:txBody>
      </p:sp>
      <p:sp>
        <p:nvSpPr>
          <p:cNvPr id="3" name="kicker_11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4 · APALANCAMIENTO FINANCIERO (MOMENTO 2)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658368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card_112"/>
          <p:cNvSpPr/>
          <p:nvPr/>
        </p:nvSpPr>
        <p:spPr>
          <a:xfrm>
            <a:off x="7498080" y="1463040"/>
            <a:ext cx="4114800" cy="4389120"/>
          </a:xfrm>
          <a:prstGeom prst="roundRect">
            <a:avLst>
              <a:gd name="adj" fmla="val 17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ardh_113"/>
          <p:cNvSpPr txBox="1"/>
          <p:nvPr/>
        </p:nvSpPr>
        <p:spPr>
          <a:xfrm>
            <a:off x="7726680" y="164592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Lectura</a:t>
            </a:r>
            <a:endParaRPr lang="en-US" sz="1800" dirty="0"/>
          </a:p>
        </p:txBody>
      </p:sp>
      <p:sp>
        <p:nvSpPr>
          <p:cNvPr id="7" name="cardb_114"/>
          <p:cNvSpPr txBox="1"/>
          <p:nvPr/>
        </p:nvSpPr>
        <p:spPr>
          <a:xfrm>
            <a:off x="7726680" y="2148840"/>
            <a:ext cx="36576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UODI año 1: $96,85 millones sobre $450 M.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Con $200 M de deuda, los intereses netos cuestan $30,55 millones y la utilidad neta queda en $66,3 millones sobre $250 M de los socios.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 deuda apalanca porque el activo rinde más que lo que cuesta la deuda. Si el ROIC cae por debajo del 15,3 %, la destruye.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Errores que vale la pena anticipar</a:t>
            </a:r>
            <a:endParaRPr lang="en-US" sz="3200" dirty="0"/>
          </a:p>
        </p:txBody>
      </p:sp>
      <p:sp>
        <p:nvSpPr>
          <p:cNvPr id="3" name="kicker_115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ERRORES FRECUENTES</a:t>
            </a:r>
            <a:endParaRPr lang="en-US" sz="1200" dirty="0"/>
          </a:p>
        </p:txBody>
      </p:sp>
      <p:sp>
        <p:nvSpPr>
          <p:cNvPr id="4" name="eo_116"/>
          <p:cNvSpPr/>
          <p:nvPr/>
        </p:nvSpPr>
        <p:spPr>
          <a:xfrm>
            <a:off x="548640" y="173736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5" name="ei_117"/>
          <p:cNvSpPr txBox="1"/>
          <p:nvPr/>
        </p:nvSpPr>
        <p:spPr>
          <a:xfrm>
            <a:off x="54864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6" name="eh_118"/>
          <p:cNvSpPr txBox="1"/>
          <p:nvPr/>
        </p:nvSpPr>
        <p:spPr>
          <a:xfrm>
            <a:off x="1417320" y="16002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Elegir por el total de intereses</a:t>
            </a:r>
            <a:endParaRPr lang="en-US" sz="1800" dirty="0"/>
          </a:p>
        </p:txBody>
      </p:sp>
      <p:sp>
        <p:nvSpPr>
          <p:cNvPr id="7" name="eb_119"/>
          <p:cNvSpPr txBox="1"/>
          <p:nvPr/>
        </p:nvSpPr>
        <p:spPr>
          <a:xfrm>
            <a:off x="1417320" y="210312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Todos los sistemas valen lo mismo a la tasa del crédito; mire la caja.</a:t>
            </a:r>
            <a:endParaRPr lang="en-US" sz="1500" dirty="0"/>
          </a:p>
        </p:txBody>
      </p:sp>
      <p:sp>
        <p:nvSpPr>
          <p:cNvPr id="8" name="eo_120"/>
          <p:cNvSpPr/>
          <p:nvPr/>
        </p:nvSpPr>
        <p:spPr>
          <a:xfrm>
            <a:off x="6172200" y="173736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9" name="ei_121"/>
          <p:cNvSpPr txBox="1"/>
          <p:nvPr/>
        </p:nvSpPr>
        <p:spPr>
          <a:xfrm>
            <a:off x="617220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10" name="eh_122"/>
          <p:cNvSpPr txBox="1"/>
          <p:nvPr/>
        </p:nvSpPr>
        <p:spPr>
          <a:xfrm>
            <a:off x="7040880" y="16002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Usar la E.A. en una tabla mensual</a:t>
            </a:r>
            <a:endParaRPr lang="en-US" sz="1800" dirty="0"/>
          </a:p>
        </p:txBody>
      </p:sp>
      <p:sp>
        <p:nvSpPr>
          <p:cNvPr id="11" name="eb_123"/>
          <p:cNvSpPr txBox="1"/>
          <p:nvPr/>
        </p:nvSpPr>
        <p:spPr>
          <a:xfrm>
            <a:off x="7040880" y="210312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Convierta la tasa a la unidad de los pagos.</a:t>
            </a:r>
            <a:endParaRPr lang="en-US" sz="1500" dirty="0"/>
          </a:p>
        </p:txBody>
      </p:sp>
      <p:sp>
        <p:nvSpPr>
          <p:cNvPr id="12" name="eo_124"/>
          <p:cNvSpPr/>
          <p:nvPr/>
        </p:nvSpPr>
        <p:spPr>
          <a:xfrm>
            <a:off x="548640" y="397764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ei_125"/>
          <p:cNvSpPr txBox="1"/>
          <p:nvPr/>
        </p:nvSpPr>
        <p:spPr>
          <a:xfrm>
            <a:off x="548640" y="3977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14" name="eh_126"/>
          <p:cNvSpPr txBox="1"/>
          <p:nvPr/>
        </p:nvSpPr>
        <p:spPr>
          <a:xfrm>
            <a:off x="1417320" y="38404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Olvidar la capitalización en la gracia muerta</a:t>
            </a:r>
            <a:endParaRPr lang="en-US" sz="1800" dirty="0"/>
          </a:p>
        </p:txBody>
      </p:sp>
      <p:sp>
        <p:nvSpPr>
          <p:cNvPr id="15" name="eb_127"/>
          <p:cNvSpPr txBox="1"/>
          <p:nvPr/>
        </p:nvSpPr>
        <p:spPr>
          <a:xfrm>
            <a:off x="1417320" y="434340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Los intereses no pagados se suman al saldo.</a:t>
            </a:r>
            <a:endParaRPr lang="en-US" sz="1500" dirty="0"/>
          </a:p>
        </p:txBody>
      </p:sp>
      <p:sp>
        <p:nvSpPr>
          <p:cNvPr id="16" name="eo_128"/>
          <p:cNvSpPr/>
          <p:nvPr/>
        </p:nvSpPr>
        <p:spPr>
          <a:xfrm>
            <a:off x="6172200" y="397764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ei_129"/>
          <p:cNvSpPr txBox="1"/>
          <p:nvPr/>
        </p:nvSpPr>
        <p:spPr>
          <a:xfrm>
            <a:off x="6172200" y="3977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18" name="eh_130"/>
          <p:cNvSpPr txBox="1"/>
          <p:nvPr/>
        </p:nvSpPr>
        <p:spPr>
          <a:xfrm>
            <a:off x="7040880" y="38404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Creer que más deuda siempre es mejor</a:t>
            </a:r>
            <a:endParaRPr lang="en-US" sz="1800" dirty="0"/>
          </a:p>
        </p:txBody>
      </p:sp>
      <p:sp>
        <p:nvSpPr>
          <p:cNvPr id="19" name="eb_131"/>
          <p:cNvSpPr txBox="1"/>
          <p:nvPr/>
        </p:nvSpPr>
        <p:spPr>
          <a:xfrm>
            <a:off x="7040880" y="434340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El apalancamiento también amplifica las pérdidas.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ideas para llevarse</a:t>
            </a:r>
            <a:endParaRPr lang="en-US" sz="3200" dirty="0"/>
          </a:p>
        </p:txBody>
      </p:sp>
      <p:sp>
        <p:nvSpPr>
          <p:cNvPr id="3" name="kicker_132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CIERRE</a:t>
            </a:r>
            <a:endParaRPr lang="en-US" sz="1200" dirty="0"/>
          </a:p>
        </p:txBody>
      </p:sp>
      <p:sp>
        <p:nvSpPr>
          <p:cNvPr id="4" name="cn_133"/>
          <p:cNvSpPr txBox="1"/>
          <p:nvPr/>
        </p:nvSpPr>
        <p:spPr>
          <a:xfrm>
            <a:off x="54864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5400" dirty="0"/>
          </a:p>
        </p:txBody>
      </p:sp>
      <p:sp>
        <p:nvSpPr>
          <p:cNvPr id="5" name="ct_134"/>
          <p:cNvSpPr txBox="1"/>
          <p:nvPr/>
        </p:nvSpPr>
        <p:spPr>
          <a:xfrm>
            <a:off x="54864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Los sistemas de amortización son equivalentes a la tasa del crédito; cambia el perfil de caja.</a:t>
            </a:r>
            <a:endParaRPr lang="en-US" sz="1800" dirty="0"/>
          </a:p>
        </p:txBody>
      </p:sp>
      <p:sp>
        <p:nvSpPr>
          <p:cNvPr id="6" name="cn_135"/>
          <p:cNvSpPr txBox="1"/>
          <p:nvPr/>
        </p:nvSpPr>
        <p:spPr>
          <a:xfrm>
            <a:off x="429768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400" dirty="0"/>
          </a:p>
        </p:txBody>
      </p:sp>
      <p:sp>
        <p:nvSpPr>
          <p:cNvPr id="7" name="ct_136"/>
          <p:cNvSpPr txBox="1"/>
          <p:nvPr/>
        </p:nvSpPr>
        <p:spPr>
          <a:xfrm>
            <a:off x="429768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El escudo fiscal reduce el costo efectivo de la deuda.</a:t>
            </a:r>
            <a:endParaRPr lang="en-US" sz="1800" dirty="0"/>
          </a:p>
        </p:txBody>
      </p:sp>
      <p:sp>
        <p:nvSpPr>
          <p:cNvPr id="8" name="cn_137"/>
          <p:cNvSpPr txBox="1"/>
          <p:nvPr/>
        </p:nvSpPr>
        <p:spPr>
          <a:xfrm>
            <a:off x="804672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400" dirty="0"/>
          </a:p>
        </p:txBody>
      </p:sp>
      <p:sp>
        <p:nvSpPr>
          <p:cNvPr id="9" name="ct_138"/>
          <p:cNvSpPr txBox="1"/>
          <p:nvPr/>
        </p:nvSpPr>
        <p:spPr>
          <a:xfrm>
            <a:off x="804672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La deuda crea valor para los socios solo si el negocio rinde más que lo que cuesta.</a:t>
            </a:r>
            <a:endParaRPr lang="en-US" sz="1800" dirty="0"/>
          </a:p>
        </p:txBody>
      </p:sp>
      <p:sp>
        <p:nvSpPr>
          <p:cNvPr id="10" name="tarea_139"/>
          <p:cNvSpPr/>
          <p:nvPr/>
        </p:nvSpPr>
        <p:spPr>
          <a:xfrm>
            <a:off x="548640" y="4846320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45352B"/>
          </a:solidFill>
          <a:ln w="12700">
            <a:solidFill>
              <a:srgbClr val="45352B"/>
            </a:solidFill>
            <a:prstDash val="solid"/>
          </a:ln>
        </p:spPr>
      </p:sp>
      <p:sp>
        <p:nvSpPr>
          <p:cNvPr id="11" name="tareat_140"/>
          <p:cNvSpPr txBox="1"/>
          <p:nvPr/>
        </p:nvSpPr>
        <p:spPr>
          <a:xfrm>
            <a:off x="777240" y="484632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A066"/>
                </a:solidFill>
              </a:rPr>
              <a:t>Trabajo independiente 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Taller 3 (Momento 2, 30 %): amortización trimestral, comparación de sistemas y apalancamiento. Entrega al inicio de la sesión 4.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B3A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stadora Andina">
  <a:themeElements>
    <a:clrScheme name="Tostadora Andina">
      <a:dk1>
        <a:srgbClr val="1E1E1E"/>
      </a:dk1>
      <a:lt1>
        <a:srgbClr val="FFFFFF"/>
      </a:lt1>
      <a:dk2>
        <a:srgbClr val="2E2019"/>
      </a:dk2>
      <a:lt2>
        <a:srgbClr val="F3EFEB"/>
      </a:lt2>
      <a:accent1>
        <a:srgbClr val="B5651D"/>
      </a:accent1>
      <a:accent2>
        <a:srgbClr val="2F6F5E"/>
      </a:accent2>
      <a:accent3>
        <a:srgbClr val="8C2F39"/>
      </a:accent3>
      <a:accent4>
        <a:srgbClr val="6B5B4E"/>
      </a:accent4>
      <a:accent5>
        <a:srgbClr val="D9A066"/>
      </a:accent5>
      <a:accent6>
        <a:srgbClr val="4A6FA5"/>
      </a:accent6>
      <a:hlink>
        <a:srgbClr val="2F6F5E"/>
      </a:hlink>
      <a:folHlink>
        <a:srgbClr val="6B5B4E"/>
      </a:folHlink>
    </a:clrScheme>
    <a:fontScheme name="Tostadora Andi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3 · Amortización y apalancamiento</dc:title>
  <dc:subject>PptxGenJS Presentation</dc:subject>
  <dc:creator>Alexander Zamora</dc:creator>
  <cp:lastModifiedBy>Alexander Zamora</cp:lastModifiedBy>
  <cp:revision>1</cp:revision>
  <dcterms:created xsi:type="dcterms:W3CDTF">2026-10-11T19:07:03Z</dcterms:created>
  <dcterms:modified xsi:type="dcterms:W3CDTF">2026-10-11T19:07:03Z</dcterms:modified>
</cp:coreProperties>
</file>