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2" id="{9c8ef4db-f7ab-8299-6d1f-e19dc17624d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Pago mensual (millones $): $1,2 M y sube $150.000 cada mes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Pago</c:v>
                </c:pt>
              </c:strCache>
            </c:strRef>
          </c:tx>
          <c:spPr>
            <a:solidFill>
              <a:srgbClr val="B565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Sheet1!$A$2:$A$25</c:f>
              <c:multiLvlStrCache>
                <c:ptCount val="24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</c:lvl>
              </c:multiLvlStrCache>
            </c:multiLvl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1.2</c:v>
                </c:pt>
                <c:pt idx="1">
                  <c:v>1.35</c:v>
                </c:pt>
                <c:pt idx="2">
                  <c:v>1.5</c:v>
                </c:pt>
                <c:pt idx="3">
                  <c:v>1.65</c:v>
                </c:pt>
                <c:pt idx="4">
                  <c:v>1.8</c:v>
                </c:pt>
                <c:pt idx="5">
                  <c:v>1.95</c:v>
                </c:pt>
                <c:pt idx="6">
                  <c:v>2.1</c:v>
                </c:pt>
                <c:pt idx="7">
                  <c:v>2.25</c:v>
                </c:pt>
                <c:pt idx="8">
                  <c:v>2.4</c:v>
                </c:pt>
                <c:pt idx="9">
                  <c:v>2.55</c:v>
                </c:pt>
                <c:pt idx="10">
                  <c:v>2.7</c:v>
                </c:pt>
                <c:pt idx="11">
                  <c:v>2.85</c:v>
                </c:pt>
                <c:pt idx="12">
                  <c:v>3</c:v>
                </c:pt>
                <c:pt idx="13">
                  <c:v>3.15</c:v>
                </c:pt>
                <c:pt idx="14">
                  <c:v>3.3</c:v>
                </c:pt>
                <c:pt idx="15">
                  <c:v>3.45</c:v>
                </c:pt>
                <c:pt idx="16">
                  <c:v>3.6</c:v>
                </c:pt>
                <c:pt idx="17">
                  <c:v>3.75</c:v>
                </c:pt>
                <c:pt idx="18">
                  <c:v>3.9</c:v>
                </c:pt>
                <c:pt idx="19">
                  <c:v>4.05</c:v>
                </c:pt>
                <c:pt idx="20">
                  <c:v>4.2</c:v>
                </c:pt>
                <c:pt idx="21">
                  <c:v>4.35</c:v>
                </c:pt>
                <c:pt idx="22">
                  <c:v>4.5</c:v>
                </c:pt>
                <c:pt idx="23">
                  <c:v>4.65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5B4E"/>
                    </a:solidFill>
                    <a:latin typeface="Arial"/>
                  </a:defRPr>
                </a:pPr>
                <a:r>
                  <a:rPr sz="1200" b="0" i="0" u="none" strike="noStrike">
                    <a:solidFill>
                      <a:srgbClr val="6B5B4E"/>
                    </a:solidFill>
                    <a:latin typeface="Arial"/>
                  </a:rPr>
                  <a:t>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Ahorro mensual y su valor presente (millones $)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Ahorro</c:v>
                </c:pt>
              </c:strCache>
            </c:strRef>
          </c:tx>
          <c:spPr>
            <a:solidFill>
              <a:srgbClr val="B5651D"/>
            </a:solidFill>
            <a:ln w="31750" cap="flat">
              <a:solidFill>
                <a:srgbClr val="B5651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B5651D"/>
              </a:solidFill>
              <a:ln w="9525" cap="flat">
                <a:solidFill>
                  <a:srgbClr val="B565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5</c:v>
                </c:pt>
                <c:pt idx="1">
                  <c:v>5.05</c:v>
                </c:pt>
                <c:pt idx="2">
                  <c:v>5.101</c:v>
                </c:pt>
                <c:pt idx="3">
                  <c:v>5.152</c:v>
                </c:pt>
                <c:pt idx="4">
                  <c:v>5.203</c:v>
                </c:pt>
                <c:pt idx="5">
                  <c:v>5.255</c:v>
                </c:pt>
                <c:pt idx="6">
                  <c:v>5.308</c:v>
                </c:pt>
                <c:pt idx="7">
                  <c:v>5.361</c:v>
                </c:pt>
                <c:pt idx="8">
                  <c:v>5.414</c:v>
                </c:pt>
                <c:pt idx="9">
                  <c:v>5.468</c:v>
                </c:pt>
                <c:pt idx="10">
                  <c:v>5.523</c:v>
                </c:pt>
                <c:pt idx="11">
                  <c:v>5.578</c:v>
                </c:pt>
                <c:pt idx="12">
                  <c:v>5.634</c:v>
                </c:pt>
                <c:pt idx="13">
                  <c:v>5.69</c:v>
                </c:pt>
                <c:pt idx="14">
                  <c:v>5.747</c:v>
                </c:pt>
                <c:pt idx="15">
                  <c:v>5.805</c:v>
                </c:pt>
                <c:pt idx="16">
                  <c:v>5.863</c:v>
                </c:pt>
                <c:pt idx="17">
                  <c:v>5.922</c:v>
                </c:pt>
                <c:pt idx="18">
                  <c:v>5.981</c:v>
                </c:pt>
                <c:pt idx="19">
                  <c:v>6.041</c:v>
                </c:pt>
                <c:pt idx="20">
                  <c:v>6.101</c:v>
                </c:pt>
                <c:pt idx="21">
                  <c:v>6.162</c:v>
                </c:pt>
                <c:pt idx="22">
                  <c:v>6.224</c:v>
                </c:pt>
                <c:pt idx="23">
                  <c:v>6.286</c:v>
                </c:pt>
                <c:pt idx="24">
                  <c:v>6.349</c:v>
                </c:pt>
                <c:pt idx="25">
                  <c:v>6.412</c:v>
                </c:pt>
                <c:pt idx="26">
                  <c:v>6.476</c:v>
                </c:pt>
                <c:pt idx="27">
                  <c:v>6.541</c:v>
                </c:pt>
                <c:pt idx="28">
                  <c:v>6.606</c:v>
                </c:pt>
                <c:pt idx="29">
                  <c:v>6.673</c:v>
                </c:pt>
                <c:pt idx="30">
                  <c:v>6.739</c:v>
                </c:pt>
                <c:pt idx="31">
                  <c:v>6.807</c:v>
                </c:pt>
                <c:pt idx="32">
                  <c:v>6.875</c:v>
                </c:pt>
                <c:pt idx="33">
                  <c:v>6.943</c:v>
                </c:pt>
                <c:pt idx="34">
                  <c:v>7.013</c:v>
                </c:pt>
                <c:pt idx="35">
                  <c:v>7.083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Valor presente</c:v>
                </c:pt>
              </c:strCache>
            </c:strRef>
          </c:tx>
          <c:spPr>
            <a:solidFill>
              <a:srgbClr val="2F6F5E"/>
            </a:solidFill>
            <a:ln w="31750" cap="flat">
              <a:solidFill>
                <a:srgbClr val="2F6F5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F6F5E"/>
              </a:solidFill>
              <a:ln w="9525" cap="flat">
                <a:solidFill>
                  <a:srgbClr val="2F6F5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4.912</c:v>
                </c:pt>
                <c:pt idx="1">
                  <c:v>4.873</c:v>
                </c:pt>
                <c:pt idx="2">
                  <c:v>4.835</c:v>
                </c:pt>
                <c:pt idx="3">
                  <c:v>4.797</c:v>
                </c:pt>
                <c:pt idx="4">
                  <c:v>4.759</c:v>
                </c:pt>
                <c:pt idx="5">
                  <c:v>4.722</c:v>
                </c:pt>
                <c:pt idx="6">
                  <c:v>4.685</c:v>
                </c:pt>
                <c:pt idx="7">
                  <c:v>4.648</c:v>
                </c:pt>
                <c:pt idx="8">
                  <c:v>4.611</c:v>
                </c:pt>
                <c:pt idx="9">
                  <c:v>4.575</c:v>
                </c:pt>
                <c:pt idx="10">
                  <c:v>4.539</c:v>
                </c:pt>
                <c:pt idx="11">
                  <c:v>4.503</c:v>
                </c:pt>
                <c:pt idx="12">
                  <c:v>4.468</c:v>
                </c:pt>
                <c:pt idx="13">
                  <c:v>4.433</c:v>
                </c:pt>
                <c:pt idx="14">
                  <c:v>4.398</c:v>
                </c:pt>
                <c:pt idx="15">
                  <c:v>4.363</c:v>
                </c:pt>
                <c:pt idx="16">
                  <c:v>4.329</c:v>
                </c:pt>
                <c:pt idx="17">
                  <c:v>4.295</c:v>
                </c:pt>
                <c:pt idx="18">
                  <c:v>4.261</c:v>
                </c:pt>
                <c:pt idx="19">
                  <c:v>4.228</c:v>
                </c:pt>
                <c:pt idx="20">
                  <c:v>4.195</c:v>
                </c:pt>
                <c:pt idx="21">
                  <c:v>4.162</c:v>
                </c:pt>
                <c:pt idx="22">
                  <c:v>4.129</c:v>
                </c:pt>
                <c:pt idx="23">
                  <c:v>4.097</c:v>
                </c:pt>
                <c:pt idx="24">
                  <c:v>4.064</c:v>
                </c:pt>
                <c:pt idx="25">
                  <c:v>4.032</c:v>
                </c:pt>
                <c:pt idx="26">
                  <c:v>4.001</c:v>
                </c:pt>
                <c:pt idx="27">
                  <c:v>3.969</c:v>
                </c:pt>
                <c:pt idx="28">
                  <c:v>3.938</c:v>
                </c:pt>
                <c:pt idx="29">
                  <c:v>3.907</c:v>
                </c:pt>
                <c:pt idx="30">
                  <c:v>3.876</c:v>
                </c:pt>
                <c:pt idx="31">
                  <c:v>3.846</c:v>
                </c:pt>
                <c:pt idx="32">
                  <c:v>3.816</c:v>
                </c:pt>
                <c:pt idx="33">
                  <c:v>3.786</c:v>
                </c:pt>
                <c:pt idx="34">
                  <c:v>3.756</c:v>
                </c:pt>
                <c:pt idx="35">
                  <c:v>3.726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6B5B4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Millones de pesos de hoy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Millones $</c:v>
                </c:pt>
              </c:strCache>
            </c:strRef>
          </c:tx>
          <c:spPr>
            <a:solidFill>
              <a:srgbClr val="2F6F5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F6F5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VP de los ahorros</c:v>
                  </c:pt>
                  <c:pt idx="1">
                    <c:v>Costo del equipo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154.5</c:v>
                </c:pt>
                <c:pt idx="1">
                  <c:v>180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la respuesta solo después de que resuelvan. Aproveche para resolver dudas del Taller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B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Matemáticas para la Toma de Decisiones · Esp. Gerencia Financiera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C8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Anualidades y gradientes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Anualidades y gradientes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Cuotas, leasing, arriendos y flujos que crecen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2"/>
          <p:cNvSpPr/>
          <p:nvPr/>
        </p:nvSpPr>
        <p:spPr>
          <a:xfrm>
            <a:off x="1338943" y="1892808"/>
            <a:ext cx="9483634" cy="0"/>
          </a:xfrm>
          <a:prstGeom prst="line">
            <a:avLst/>
          </a:prstGeom>
          <a:noFill/>
          <a:ln w="19050">
            <a:solidFill>
              <a:srgbClr val="D9D2CB"/>
            </a:solidFill>
            <a:prstDash val="solid"/>
          </a:ln>
        </p:spPr>
      </p:sp>
      <p:sp>
        <p:nvSpPr>
          <p:cNvPr id="5" name="dot_3"/>
          <p:cNvSpPr/>
          <p:nvPr/>
        </p:nvSpPr>
        <p:spPr>
          <a:xfrm>
            <a:off x="1046335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4"/>
          <p:cNvSpPr txBox="1"/>
          <p:nvPr/>
        </p:nvSpPr>
        <p:spPr>
          <a:xfrm>
            <a:off x="1046335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5"/>
          <p:cNvSpPr txBox="1"/>
          <p:nvPr/>
        </p:nvSpPr>
        <p:spPr>
          <a:xfrm>
            <a:off x="548640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6"/>
          <p:cNvSpPr txBox="1"/>
          <p:nvPr/>
        </p:nvSpPr>
        <p:spPr>
          <a:xfrm>
            <a:off x="594360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Repaso y pregunta</a:t>
            </a:r>
            <a:endParaRPr lang="en-US" sz="1500" dirty="0"/>
          </a:p>
        </p:txBody>
      </p:sp>
      <p:sp>
        <p:nvSpPr>
          <p:cNvPr id="9" name="dot_7"/>
          <p:cNvSpPr/>
          <p:nvPr/>
        </p:nvSpPr>
        <p:spPr>
          <a:xfrm>
            <a:off x="2626941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8"/>
          <p:cNvSpPr txBox="1"/>
          <p:nvPr/>
        </p:nvSpPr>
        <p:spPr>
          <a:xfrm>
            <a:off x="2626941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9"/>
          <p:cNvSpPr txBox="1"/>
          <p:nvPr/>
        </p:nvSpPr>
        <p:spPr>
          <a:xfrm>
            <a:off x="2129246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10–30</a:t>
            </a:r>
            <a:endParaRPr lang="en-US" sz="1300" dirty="0"/>
          </a:p>
        </p:txBody>
      </p:sp>
      <p:sp>
        <p:nvSpPr>
          <p:cNvPr id="12" name="agl_10"/>
          <p:cNvSpPr txBox="1"/>
          <p:nvPr/>
        </p:nvSpPr>
        <p:spPr>
          <a:xfrm>
            <a:off x="2174966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Anualidad vencida</a:t>
            </a:r>
            <a:endParaRPr lang="en-US" sz="1500" dirty="0"/>
          </a:p>
        </p:txBody>
      </p:sp>
      <p:sp>
        <p:nvSpPr>
          <p:cNvPr id="13" name="dot_11"/>
          <p:cNvSpPr/>
          <p:nvPr/>
        </p:nvSpPr>
        <p:spPr>
          <a:xfrm>
            <a:off x="4207546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2"/>
          <p:cNvSpPr txBox="1"/>
          <p:nvPr/>
        </p:nvSpPr>
        <p:spPr>
          <a:xfrm>
            <a:off x="4207546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13"/>
          <p:cNvSpPr txBox="1"/>
          <p:nvPr/>
        </p:nvSpPr>
        <p:spPr>
          <a:xfrm>
            <a:off x="3709851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30–45</a:t>
            </a:r>
            <a:endParaRPr lang="en-US" sz="1300" dirty="0"/>
          </a:p>
        </p:txBody>
      </p:sp>
      <p:sp>
        <p:nvSpPr>
          <p:cNvPr id="16" name="agl_14"/>
          <p:cNvSpPr txBox="1"/>
          <p:nvPr/>
        </p:nvSpPr>
        <p:spPr>
          <a:xfrm>
            <a:off x="3755571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Anticipada, diferida y perpetua</a:t>
            </a:r>
            <a:endParaRPr lang="en-US" sz="1500" dirty="0"/>
          </a:p>
        </p:txBody>
      </p:sp>
      <p:sp>
        <p:nvSpPr>
          <p:cNvPr id="17" name="dot_15"/>
          <p:cNvSpPr/>
          <p:nvPr/>
        </p:nvSpPr>
        <p:spPr>
          <a:xfrm>
            <a:off x="578815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16"/>
          <p:cNvSpPr txBox="1"/>
          <p:nvPr/>
        </p:nvSpPr>
        <p:spPr>
          <a:xfrm>
            <a:off x="57881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17"/>
          <p:cNvSpPr txBox="1"/>
          <p:nvPr/>
        </p:nvSpPr>
        <p:spPr>
          <a:xfrm>
            <a:off x="5290457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45–60</a:t>
            </a:r>
            <a:endParaRPr lang="en-US" sz="1300" dirty="0"/>
          </a:p>
        </p:txBody>
      </p:sp>
      <p:sp>
        <p:nvSpPr>
          <p:cNvPr id="20" name="agl_18"/>
          <p:cNvSpPr txBox="1"/>
          <p:nvPr/>
        </p:nvSpPr>
        <p:spPr>
          <a:xfrm>
            <a:off x="5336177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Gradiente aritmético</a:t>
            </a:r>
            <a:endParaRPr lang="en-US" sz="1500" dirty="0"/>
          </a:p>
        </p:txBody>
      </p:sp>
      <p:sp>
        <p:nvSpPr>
          <p:cNvPr id="21" name="dot_19"/>
          <p:cNvSpPr/>
          <p:nvPr/>
        </p:nvSpPr>
        <p:spPr>
          <a:xfrm>
            <a:off x="7368758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0"/>
          <p:cNvSpPr txBox="1"/>
          <p:nvPr/>
        </p:nvSpPr>
        <p:spPr>
          <a:xfrm>
            <a:off x="7368758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1"/>
          <p:cNvSpPr txBox="1"/>
          <p:nvPr/>
        </p:nvSpPr>
        <p:spPr>
          <a:xfrm>
            <a:off x="6871063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60–75</a:t>
            </a:r>
            <a:endParaRPr lang="en-US" sz="1300" dirty="0"/>
          </a:p>
        </p:txBody>
      </p:sp>
      <p:sp>
        <p:nvSpPr>
          <p:cNvPr id="24" name="agl_22"/>
          <p:cNvSpPr txBox="1"/>
          <p:nvPr/>
        </p:nvSpPr>
        <p:spPr>
          <a:xfrm>
            <a:off x="6916783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Gradiente geométrico</a:t>
            </a:r>
            <a:endParaRPr lang="en-US" sz="1500" dirty="0"/>
          </a:p>
        </p:txBody>
      </p:sp>
      <p:sp>
        <p:nvSpPr>
          <p:cNvPr id="25" name="dot_23"/>
          <p:cNvSpPr/>
          <p:nvPr/>
        </p:nvSpPr>
        <p:spPr>
          <a:xfrm>
            <a:off x="8949363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24"/>
          <p:cNvSpPr txBox="1"/>
          <p:nvPr/>
        </p:nvSpPr>
        <p:spPr>
          <a:xfrm>
            <a:off x="8949363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25"/>
          <p:cNvSpPr txBox="1"/>
          <p:nvPr/>
        </p:nvSpPr>
        <p:spPr>
          <a:xfrm>
            <a:off x="8451669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75–87</a:t>
            </a:r>
            <a:endParaRPr lang="en-US" sz="1300" dirty="0"/>
          </a:p>
        </p:txBody>
      </p:sp>
      <p:sp>
        <p:nvSpPr>
          <p:cNvPr id="28" name="agl_26"/>
          <p:cNvSpPr txBox="1"/>
          <p:nvPr/>
        </p:nvSpPr>
        <p:spPr>
          <a:xfrm>
            <a:off x="8497389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 en clase</a:t>
            </a:r>
            <a:endParaRPr lang="en-US" sz="1500" dirty="0"/>
          </a:p>
        </p:txBody>
      </p:sp>
      <p:sp>
        <p:nvSpPr>
          <p:cNvPr id="29" name="dot_27"/>
          <p:cNvSpPr/>
          <p:nvPr/>
        </p:nvSpPr>
        <p:spPr>
          <a:xfrm>
            <a:off x="10529969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dotn_28"/>
          <p:cNvSpPr txBox="1"/>
          <p:nvPr/>
        </p:nvSpPr>
        <p:spPr>
          <a:xfrm>
            <a:off x="10529969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7</a:t>
            </a:r>
            <a:endParaRPr lang="en-US" sz="1800" dirty="0"/>
          </a:p>
        </p:txBody>
      </p:sp>
      <p:sp>
        <p:nvSpPr>
          <p:cNvPr id="31" name="agt_29"/>
          <p:cNvSpPr txBox="1"/>
          <p:nvPr/>
        </p:nvSpPr>
        <p:spPr>
          <a:xfrm>
            <a:off x="10032274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87–90</a:t>
            </a:r>
            <a:endParaRPr lang="en-US" sz="1300" dirty="0"/>
          </a:p>
        </p:txBody>
      </p:sp>
      <p:sp>
        <p:nvSpPr>
          <p:cNvPr id="32" name="agl_30"/>
          <p:cNvSpPr txBox="1"/>
          <p:nvPr/>
        </p:nvSpPr>
        <p:spPr>
          <a:xfrm>
            <a:off x="10077994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33" name="card_31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cardh_32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5" name="bul_33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Calcular valor presente, valor futuro y cuota de anualidades vencidas, anticipadas, diferidas y perpetuas.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Valorar flujos que crecen en una cantidad fija o en un porcentaje fijo.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Usar PAGO, VA, VF, NPER y TASA en Excel para decisiones de financiación.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Repaso relámpago: un minuto</a:t>
            </a:r>
            <a:endParaRPr lang="en-US" sz="3200" dirty="0"/>
          </a:p>
        </p:txBody>
      </p:sp>
      <p:sp>
        <p:nvSpPr>
          <p:cNvPr id="3" name="kicker_3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CALENTAMIENTO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¿A cuánto equivale 18 % N.M.V. en tasa efectiva anual?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023360" y="3383280"/>
            <a:ext cx="4114800" cy="1463040"/>
          </a:xfrm>
          <a:prstGeom prst="roundRect">
            <a:avLst>
              <a:gd name="adj" fmla="val 6250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0" y="3383280"/>
            <a:ext cx="4114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19,56 %</a:t>
            </a:r>
            <a:endParaRPr lang="en-US" sz="44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B5B4E"/>
                </a:solidFill>
              </a:rPr>
              <a:t>(1 + 0,18/12)¹² − 1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¿Cuánto cuesta el leasing y cuánto valen los ahorros?</a:t>
            </a:r>
            <a:endParaRPr lang="en-US" sz="3200" dirty="0"/>
          </a:p>
        </p:txBody>
      </p:sp>
      <p:sp>
        <p:nvSpPr>
          <p:cNvPr id="3" name="kicker_3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card_36"/>
          <p:cNvSpPr/>
          <p:nvPr/>
        </p:nvSpPr>
        <p:spPr>
          <a:xfrm>
            <a:off x="548640" y="1554480"/>
            <a:ext cx="5394960" cy="4206240"/>
          </a:xfrm>
          <a:prstGeom prst="roundRect">
            <a:avLst>
              <a:gd name="adj" fmla="val 173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37"/>
          <p:cNvSpPr txBox="1"/>
          <p:nvPr/>
        </p:nvSpPr>
        <p:spPr>
          <a:xfrm>
            <a:off x="777240" y="17373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El equipo</a:t>
            </a:r>
            <a:endParaRPr lang="en-US" sz="1800" dirty="0"/>
          </a:p>
        </p:txBody>
      </p:sp>
      <p:sp>
        <p:nvSpPr>
          <p:cNvPr id="6" name="cardb_38"/>
          <p:cNvSpPr txBox="1"/>
          <p:nvPr/>
        </p:nvSpPr>
        <p:spPr>
          <a:xfrm>
            <a:off x="777240" y="2240280"/>
            <a:ext cx="4937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Tostadora nueva: $180 millones.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Leasing financiero a 36 meses, tasa de 1,6 % mensual y opción de compra del 10 % al final.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¿Cuál es el canon mensual?</a:t>
            </a:r>
            <a:endParaRPr lang="en-US" sz="1500" dirty="0"/>
          </a:p>
        </p:txBody>
      </p:sp>
      <p:sp>
        <p:nvSpPr>
          <p:cNvPr id="7" name="card_39"/>
          <p:cNvSpPr/>
          <p:nvPr/>
        </p:nvSpPr>
        <p:spPr>
          <a:xfrm>
            <a:off x="6217920" y="155448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4EFEA"/>
          </a:solidFill>
          <a:ln w="12700">
            <a:solidFill>
              <a:srgbClr val="E4EFEA"/>
            </a:solidFill>
            <a:prstDash val="solid"/>
          </a:ln>
        </p:spPr>
      </p:sp>
      <p:sp>
        <p:nvSpPr>
          <p:cNvPr id="8" name="cardh_40"/>
          <p:cNvSpPr txBox="1"/>
          <p:nvPr/>
        </p:nvSpPr>
        <p:spPr>
          <a:xfrm>
            <a:off x="6446520" y="17373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F5E"/>
                </a:solidFill>
              </a:rPr>
              <a:t>Los ahorros</a:t>
            </a:r>
            <a:endParaRPr lang="en-US" sz="1800" dirty="0"/>
          </a:p>
        </p:txBody>
      </p:sp>
      <p:sp>
        <p:nvSpPr>
          <p:cNvPr id="9" name="cardb_41"/>
          <p:cNvSpPr txBox="1"/>
          <p:nvPr/>
        </p:nvSpPr>
        <p:spPr>
          <a:xfrm>
            <a:off x="6446520" y="2240280"/>
            <a:ext cx="4937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tostadora ahorra $5 millones al mes en energía y mermas, y el ahorro crece 1 % mensual.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Costo de oportunidad: 1,8 % mensual.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¿Cuánto valen hoy esos ahorros? ¿Justifican la compra?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Casi todo producto financiero es una anualidad</a:t>
            </a:r>
            <a:endParaRPr lang="en-US" sz="3200" dirty="0"/>
          </a:p>
        </p:txBody>
      </p:sp>
      <p:sp>
        <p:nvSpPr>
          <p:cNvPr id="3" name="kicker_4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ANUALIDAD VENCIDA</a:t>
            </a:r>
            <a:endParaRPr lang="en-US" sz="1200" dirty="0"/>
          </a:p>
        </p:txBody>
      </p:sp>
      <p:sp>
        <p:nvSpPr>
          <p:cNvPr id="4" name="tl_43"/>
          <p:cNvSpPr/>
          <p:nvPr/>
        </p:nvSpPr>
        <p:spPr>
          <a:xfrm>
            <a:off x="914400" y="2834640"/>
            <a:ext cx="6400800" cy="0"/>
          </a:xfrm>
          <a:prstGeom prst="line">
            <a:avLst/>
          </a:prstGeom>
          <a:noFill/>
          <a:ln w="25400">
            <a:solidFill>
              <a:srgbClr val="2E2019"/>
            </a:solidFill>
            <a:prstDash val="solid"/>
          </a:ln>
        </p:spPr>
      </p:sp>
      <p:sp>
        <p:nvSpPr>
          <p:cNvPr id="5" name="tick_44"/>
          <p:cNvSpPr/>
          <p:nvPr/>
        </p:nvSpPr>
        <p:spPr>
          <a:xfrm>
            <a:off x="9144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6" name="tickl_45"/>
          <p:cNvSpPr txBox="1"/>
          <p:nvPr/>
        </p:nvSpPr>
        <p:spPr>
          <a:xfrm>
            <a:off x="6858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0</a:t>
            </a:r>
            <a:endParaRPr lang="en-US" sz="1200" dirty="0"/>
          </a:p>
        </p:txBody>
      </p:sp>
      <p:sp>
        <p:nvSpPr>
          <p:cNvPr id="7" name="tick_46"/>
          <p:cNvSpPr/>
          <p:nvPr/>
        </p:nvSpPr>
        <p:spPr>
          <a:xfrm>
            <a:off x="19812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8" name="tickl_47"/>
          <p:cNvSpPr txBox="1"/>
          <p:nvPr/>
        </p:nvSpPr>
        <p:spPr>
          <a:xfrm>
            <a:off x="17526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ick_48"/>
          <p:cNvSpPr/>
          <p:nvPr/>
        </p:nvSpPr>
        <p:spPr>
          <a:xfrm>
            <a:off x="30480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0" name="tickl_49"/>
          <p:cNvSpPr txBox="1"/>
          <p:nvPr/>
        </p:nvSpPr>
        <p:spPr>
          <a:xfrm>
            <a:off x="28194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ick_50"/>
          <p:cNvSpPr/>
          <p:nvPr/>
        </p:nvSpPr>
        <p:spPr>
          <a:xfrm>
            <a:off x="41148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2" name="tickl_51"/>
          <p:cNvSpPr txBox="1"/>
          <p:nvPr/>
        </p:nvSpPr>
        <p:spPr>
          <a:xfrm>
            <a:off x="38862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ick_52"/>
          <p:cNvSpPr/>
          <p:nvPr/>
        </p:nvSpPr>
        <p:spPr>
          <a:xfrm>
            <a:off x="51816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4" name="tickl_53"/>
          <p:cNvSpPr txBox="1"/>
          <p:nvPr/>
        </p:nvSpPr>
        <p:spPr>
          <a:xfrm>
            <a:off x="49530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4</a:t>
            </a:r>
            <a:endParaRPr lang="en-US" sz="1200" dirty="0"/>
          </a:p>
        </p:txBody>
      </p:sp>
      <p:sp>
        <p:nvSpPr>
          <p:cNvPr id="15" name="tick_54"/>
          <p:cNvSpPr/>
          <p:nvPr/>
        </p:nvSpPr>
        <p:spPr>
          <a:xfrm>
            <a:off x="62484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6" name="tickl_55"/>
          <p:cNvSpPr txBox="1"/>
          <p:nvPr/>
        </p:nvSpPr>
        <p:spPr>
          <a:xfrm>
            <a:off x="60198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5</a:t>
            </a:r>
            <a:endParaRPr lang="en-US" sz="1200" dirty="0"/>
          </a:p>
        </p:txBody>
      </p:sp>
      <p:sp>
        <p:nvSpPr>
          <p:cNvPr id="17" name="tick_56"/>
          <p:cNvSpPr/>
          <p:nvPr/>
        </p:nvSpPr>
        <p:spPr>
          <a:xfrm>
            <a:off x="7315200" y="27614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8" name="tickl_57"/>
          <p:cNvSpPr txBox="1"/>
          <p:nvPr/>
        </p:nvSpPr>
        <p:spPr>
          <a:xfrm>
            <a:off x="7086600" y="2944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6</a:t>
            </a:r>
            <a:endParaRPr lang="en-US" sz="1200" dirty="0"/>
          </a:p>
        </p:txBody>
      </p:sp>
      <p:sp>
        <p:nvSpPr>
          <p:cNvPr id="19" name="unit_58"/>
          <p:cNvSpPr txBox="1"/>
          <p:nvPr/>
        </p:nvSpPr>
        <p:spPr>
          <a:xfrm>
            <a:off x="7406640" y="2697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periodo</a:t>
            </a:r>
            <a:endParaRPr lang="en-US" sz="1200" dirty="0"/>
          </a:p>
        </p:txBody>
      </p:sp>
      <p:sp>
        <p:nvSpPr>
          <p:cNvPr id="20" name="arrow_59"/>
          <p:cNvSpPr/>
          <p:nvPr/>
        </p:nvSpPr>
        <p:spPr>
          <a:xfrm flipV="1">
            <a:off x="914400" y="1920240"/>
            <a:ext cx="914" cy="822960"/>
          </a:xfrm>
          <a:prstGeom prst="line">
            <a:avLst/>
          </a:prstGeom>
          <a:noFill/>
          <a:ln w="25400">
            <a:solidFill>
              <a:srgbClr val="2F6F5E"/>
            </a:solidFill>
            <a:prstDash val="solid"/>
            <a:tailEnd type="triangle"/>
          </a:ln>
        </p:spPr>
      </p:sp>
      <p:sp>
        <p:nvSpPr>
          <p:cNvPr id="21" name="mk_60"/>
          <p:cNvSpPr txBox="1"/>
          <p:nvPr/>
        </p:nvSpPr>
        <p:spPr>
          <a:xfrm>
            <a:off x="0" y="1417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5E"/>
                </a:solidFill>
              </a:rPr>
              <a:t>P</a:t>
            </a:r>
            <a:endParaRPr lang="en-US" sz="1400" dirty="0"/>
          </a:p>
        </p:txBody>
      </p:sp>
      <p:sp>
        <p:nvSpPr>
          <p:cNvPr id="22" name="arrow_61"/>
          <p:cNvSpPr/>
          <p:nvPr/>
        </p:nvSpPr>
        <p:spPr>
          <a:xfrm>
            <a:off x="19812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3" name="mk_62"/>
          <p:cNvSpPr txBox="1"/>
          <p:nvPr/>
        </p:nvSpPr>
        <p:spPr>
          <a:xfrm>
            <a:off x="10668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24" name="arrow_63"/>
          <p:cNvSpPr/>
          <p:nvPr/>
        </p:nvSpPr>
        <p:spPr>
          <a:xfrm>
            <a:off x="30480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5" name="mk_64"/>
          <p:cNvSpPr txBox="1"/>
          <p:nvPr/>
        </p:nvSpPr>
        <p:spPr>
          <a:xfrm>
            <a:off x="21336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26" name="arrow_65"/>
          <p:cNvSpPr/>
          <p:nvPr/>
        </p:nvSpPr>
        <p:spPr>
          <a:xfrm>
            <a:off x="41148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7" name="mk_66"/>
          <p:cNvSpPr txBox="1"/>
          <p:nvPr/>
        </p:nvSpPr>
        <p:spPr>
          <a:xfrm>
            <a:off x="32004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28" name="arrow_67"/>
          <p:cNvSpPr/>
          <p:nvPr/>
        </p:nvSpPr>
        <p:spPr>
          <a:xfrm>
            <a:off x="51816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9" name="mk_68"/>
          <p:cNvSpPr txBox="1"/>
          <p:nvPr/>
        </p:nvSpPr>
        <p:spPr>
          <a:xfrm>
            <a:off x="42672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30" name="arrow_69"/>
          <p:cNvSpPr/>
          <p:nvPr/>
        </p:nvSpPr>
        <p:spPr>
          <a:xfrm>
            <a:off x="62484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31" name="mk_70"/>
          <p:cNvSpPr txBox="1"/>
          <p:nvPr/>
        </p:nvSpPr>
        <p:spPr>
          <a:xfrm>
            <a:off x="53340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32" name="arrow_71"/>
          <p:cNvSpPr/>
          <p:nvPr/>
        </p:nvSpPr>
        <p:spPr>
          <a:xfrm>
            <a:off x="7315200" y="324612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33" name="mk_72"/>
          <p:cNvSpPr txBox="1"/>
          <p:nvPr/>
        </p:nvSpPr>
        <p:spPr>
          <a:xfrm>
            <a:off x="6400800" y="4023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A</a:t>
            </a:r>
            <a:endParaRPr lang="en-US" sz="1400" dirty="0"/>
          </a:p>
        </p:txBody>
      </p:sp>
      <p:sp>
        <p:nvSpPr>
          <p:cNvPr id="34" name="fbox_73"/>
          <p:cNvSpPr/>
          <p:nvPr/>
        </p:nvSpPr>
        <p:spPr>
          <a:xfrm>
            <a:off x="8229600" y="1554480"/>
            <a:ext cx="338328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formula_74"/>
          <p:cNvSpPr txBox="1"/>
          <p:nvPr/>
        </p:nvSpPr>
        <p:spPr>
          <a:xfrm>
            <a:off x="8229600" y="1554480"/>
            <a:ext cx="3383280" cy="23774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A × [1 − (1 + i)⁻ⁿ] / i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= A × [(1 + i)ⁿ − 1] / i</a:t>
            </a:r>
            <a:endParaRPr lang="en-US" sz="2000" dirty="0"/>
          </a:p>
        </p:txBody>
      </p:sp>
      <p:sp>
        <p:nvSpPr>
          <p:cNvPr id="36" name="txt_75"/>
          <p:cNvSpPr txBox="1"/>
          <p:nvPr/>
        </p:nvSpPr>
        <p:spPr>
          <a:xfrm>
            <a:off x="548640" y="48463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Pagos iguales, periódicos, a una tasa constante: cuotas de crédito, cánones de leasing, arriendos. El valor presente es la suma de los valores presentes de cada cuota.</a:t>
            </a:r>
            <a:endParaRPr lang="en-US" sz="1700" dirty="0"/>
          </a:p>
        </p:txBody>
      </p:sp>
      <p:sp>
        <p:nvSpPr>
          <p:cNvPr id="37" name="txt_76"/>
          <p:cNvSpPr txBox="1"/>
          <p:nvPr/>
        </p:nvSpPr>
        <p:spPr>
          <a:xfrm>
            <a:off x="8229600" y="41148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Excel: =VA(i;n;-A)   =VF(i;n;-A)   =PAGO(i;n;-P)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canon del leasing</a:t>
            </a:r>
            <a:endParaRPr lang="en-US" sz="3200" dirty="0"/>
          </a:p>
        </p:txBody>
      </p:sp>
      <p:sp>
        <p:nvSpPr>
          <p:cNvPr id="3" name="kicker_7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EJEMPLO RESUELTO</a:t>
            </a:r>
            <a:endParaRPr lang="en-US" sz="1200" dirty="0"/>
          </a:p>
        </p:txBody>
      </p:sp>
      <p:sp>
        <p:nvSpPr>
          <p:cNvPr id="4" name="fbox_78"/>
          <p:cNvSpPr/>
          <p:nvPr/>
        </p:nvSpPr>
        <p:spPr>
          <a:xfrm>
            <a:off x="548640" y="1463040"/>
            <a:ext cx="1106424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79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180.000.000 = A × [1 − (1,016)⁻³⁶] / 0,016 + 18.000.000 / (1,016)³⁶</a:t>
            </a:r>
            <a:endParaRPr lang="en-US" sz="2000" dirty="0"/>
          </a:p>
        </p:txBody>
      </p:sp>
      <p:sp>
        <p:nvSpPr>
          <p:cNvPr id="6" name="stat_80"/>
          <p:cNvSpPr txBox="1"/>
          <p:nvPr/>
        </p:nvSpPr>
        <p:spPr>
          <a:xfrm>
            <a:off x="548640" y="26517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$6.242.669</a:t>
            </a:r>
            <a:endParaRPr lang="en-US" sz="5400" dirty="0"/>
          </a:p>
        </p:txBody>
      </p:sp>
      <p:sp>
        <p:nvSpPr>
          <p:cNvPr id="7" name="statl_81"/>
          <p:cNvSpPr txBox="1"/>
          <p:nvPr/>
        </p:nvSpPr>
        <p:spPr>
          <a:xfrm>
            <a:off x="548640" y="37033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canon mensual durante 36 meses</a:t>
            </a:r>
            <a:endParaRPr lang="en-US" sz="1400" dirty="0"/>
          </a:p>
        </p:txBody>
      </p:sp>
      <p:sp>
        <p:nvSpPr>
          <p:cNvPr id="8" name="txt_82"/>
          <p:cNvSpPr txBox="1"/>
          <p:nvPr/>
        </p:nvSpPr>
        <p:spPr>
          <a:xfrm>
            <a:off x="548640" y="4389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Excel: =PAGO(1,6%;36;-180000000;18000000)</a:t>
            </a:r>
            <a:endParaRPr lang="en-US" sz="1500" dirty="0"/>
          </a:p>
        </p:txBody>
      </p:sp>
      <p:sp>
        <p:nvSpPr>
          <p:cNvPr id="9" name="card_83"/>
          <p:cNvSpPr/>
          <p:nvPr/>
        </p:nvSpPr>
        <p:spPr>
          <a:xfrm>
            <a:off x="6400800" y="2651760"/>
            <a:ext cx="5212080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ardh_84"/>
          <p:cNvSpPr txBox="1"/>
          <p:nvPr/>
        </p:nvSpPr>
        <p:spPr>
          <a:xfrm>
            <a:off x="6629400" y="283464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Para discutir</a:t>
            </a:r>
            <a:endParaRPr lang="en-US" sz="1800" dirty="0"/>
          </a:p>
        </p:txBody>
      </p:sp>
      <p:sp>
        <p:nvSpPr>
          <p:cNvPr id="11" name="cardb_85"/>
          <p:cNvSpPr txBox="1"/>
          <p:nvPr/>
        </p:nvSpPr>
        <p:spPr>
          <a:xfrm>
            <a:off x="6629400" y="3337560"/>
            <a:ext cx="4754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¿Por qué la opción de compra reduce el canon?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¿Qué cambia si los cánones fueran anticipados, como es común en los contratos de leasing?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Cuándo se paga cambia el valor</a:t>
            </a:r>
            <a:endParaRPr lang="en-US" sz="3200" dirty="0"/>
          </a:p>
        </p:txBody>
      </p:sp>
      <p:sp>
        <p:nvSpPr>
          <p:cNvPr id="3" name="kicker_8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ANTICIPADA, VALOR FUTURO, DIFERIDA Y PERPETUA</a:t>
            </a:r>
            <a:endParaRPr lang="en-US" sz="1200" dirty="0"/>
          </a:p>
        </p:txBody>
      </p:sp>
      <p:sp>
        <p:nvSpPr>
          <p:cNvPr id="4" name="card_87"/>
          <p:cNvSpPr/>
          <p:nvPr/>
        </p:nvSpPr>
        <p:spPr>
          <a:xfrm>
            <a:off x="548640" y="146304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88"/>
          <p:cNvSpPr txBox="1"/>
          <p:nvPr/>
        </p:nvSpPr>
        <p:spPr>
          <a:xfrm>
            <a:off x="777240" y="164592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Anticipada</a:t>
            </a:r>
            <a:endParaRPr lang="en-US" sz="1800" dirty="0"/>
          </a:p>
        </p:txBody>
      </p:sp>
      <p:sp>
        <p:nvSpPr>
          <p:cNvPr id="6" name="cardb_89"/>
          <p:cNvSpPr txBox="1"/>
          <p:nvPr/>
        </p:nvSpPr>
        <p:spPr>
          <a:xfrm>
            <a:off x="777240" y="214884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Arriendo de bodega: 12 pagos de $4,5 M al 1,2 % mensual.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Vencida: $50.013.652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Anticipada: $50.613.816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154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ant. = P venc. × (1 + i)</a:t>
            </a:r>
            <a:endParaRPr lang="en-US" sz="1400" dirty="0"/>
          </a:p>
        </p:txBody>
      </p:sp>
      <p:sp>
        <p:nvSpPr>
          <p:cNvPr id="8" name="card_90"/>
          <p:cNvSpPr/>
          <p:nvPr/>
        </p:nvSpPr>
        <p:spPr>
          <a:xfrm>
            <a:off x="6172200" y="146304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h_91"/>
          <p:cNvSpPr txBox="1"/>
          <p:nvPr/>
        </p:nvSpPr>
        <p:spPr>
          <a:xfrm>
            <a:off x="6400800" y="164592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Valor futuro</a:t>
            </a:r>
            <a:endParaRPr lang="en-US" sz="1800" dirty="0"/>
          </a:p>
        </p:txBody>
      </p:sp>
      <p:sp>
        <p:nvSpPr>
          <p:cNvPr id="10" name="cardb_92"/>
          <p:cNvSpPr txBox="1"/>
          <p:nvPr/>
        </p:nvSpPr>
        <p:spPr>
          <a:xfrm>
            <a:off x="6400800" y="214884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Ahorro de $3 M mensuales durante 24 meses al 0,9 %.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 reúnen $79.967.932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0" y="3154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=VF(0,9%;24;-3000000)</a:t>
            </a:r>
            <a:endParaRPr lang="en-US" sz="1400" dirty="0"/>
          </a:p>
        </p:txBody>
      </p:sp>
      <p:sp>
        <p:nvSpPr>
          <p:cNvPr id="12" name="card_93"/>
          <p:cNvSpPr/>
          <p:nvPr/>
        </p:nvSpPr>
        <p:spPr>
          <a:xfrm>
            <a:off x="548640" y="384048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cardh_94"/>
          <p:cNvSpPr txBox="1"/>
          <p:nvPr/>
        </p:nvSpPr>
        <p:spPr>
          <a:xfrm>
            <a:off x="777240" y="402336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Diferida</a:t>
            </a:r>
            <a:endParaRPr lang="en-US" sz="1800" dirty="0"/>
          </a:p>
        </p:txBody>
      </p:sp>
      <p:sp>
        <p:nvSpPr>
          <p:cNvPr id="14" name="cardb_95"/>
          <p:cNvSpPr txBox="1"/>
          <p:nvPr/>
        </p:nvSpPr>
        <p:spPr>
          <a:xfrm>
            <a:off x="777240" y="452628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primera cuota llega varios periodos después. Se valora la anualidad y luego se descuenta hasta hoy. Es el caso de los periodos de gracia.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532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 retoma en la sesión 3</a:t>
            </a:r>
            <a:endParaRPr lang="en-US" sz="1400" dirty="0"/>
          </a:p>
        </p:txBody>
      </p:sp>
      <p:sp>
        <p:nvSpPr>
          <p:cNvPr id="16" name="card_96"/>
          <p:cNvSpPr/>
          <p:nvPr/>
        </p:nvSpPr>
        <p:spPr>
          <a:xfrm>
            <a:off x="6172200" y="384048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cardh_97"/>
          <p:cNvSpPr txBox="1"/>
          <p:nvPr/>
        </p:nvSpPr>
        <p:spPr>
          <a:xfrm>
            <a:off x="6400800" y="402336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Perpetua</a:t>
            </a:r>
            <a:endParaRPr lang="en-US" sz="1800" dirty="0"/>
          </a:p>
        </p:txBody>
      </p:sp>
      <p:sp>
        <p:nvSpPr>
          <p:cNvPr id="18" name="cardb_98"/>
          <p:cNvSpPr txBox="1"/>
          <p:nvPr/>
        </p:nvSpPr>
        <p:spPr>
          <a:xfrm>
            <a:off x="6400800" y="452628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Flujos sin fin: valor terminal de una empresa, rentas indefinidas.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5532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= A / 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Gradiente aritmético: pagos que suben una cantidad fija</a:t>
            </a:r>
            <a:endParaRPr lang="en-US" sz="3200" dirty="0"/>
          </a:p>
        </p:txBody>
      </p:sp>
      <p:sp>
        <p:nvSpPr>
          <p:cNvPr id="3" name="kicker_9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MANTENIMIENTO CRECIENTE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fbox_100"/>
          <p:cNvSpPr/>
          <p:nvPr/>
        </p:nvSpPr>
        <p:spPr>
          <a:xfrm>
            <a:off x="7498080" y="1463040"/>
            <a:ext cx="41148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formula_101"/>
          <p:cNvSpPr txBox="1"/>
          <p:nvPr/>
        </p:nvSpPr>
        <p:spPr>
          <a:xfrm>
            <a:off x="7498080" y="1463040"/>
            <a:ext cx="411480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A·[1 − (1+i)⁻ⁿ]/i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+ (G/i)·{[1 − (1+i)⁻ⁿ]/i − n/(1+i)ⁿ}</a:t>
            </a:r>
            <a:endParaRPr lang="en-US" sz="1500" dirty="0"/>
          </a:p>
        </p:txBody>
      </p:sp>
      <p:sp>
        <p:nvSpPr>
          <p:cNvPr id="7" name="stat_102"/>
          <p:cNvSpPr txBox="1"/>
          <p:nvPr/>
        </p:nvSpPr>
        <p:spPr>
          <a:xfrm>
            <a:off x="7498080" y="3200400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$56.449.999</a:t>
            </a:r>
            <a:endParaRPr lang="en-US" sz="3600" dirty="0"/>
          </a:p>
        </p:txBody>
      </p:sp>
      <p:sp>
        <p:nvSpPr>
          <p:cNvPr id="8" name="statl_103"/>
          <p:cNvSpPr txBox="1"/>
          <p:nvPr/>
        </p:nvSpPr>
        <p:spPr>
          <a:xfrm>
            <a:off x="7498080" y="41148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valor presente a 1,5 % mensual</a:t>
            </a:r>
            <a:endParaRPr lang="en-US" sz="1400" dirty="0"/>
          </a:p>
        </p:txBody>
      </p:sp>
      <p:sp>
        <p:nvSpPr>
          <p:cNvPr id="9" name="txt_104"/>
          <p:cNvSpPr txBox="1"/>
          <p:nvPr/>
        </p:nvSpPr>
        <p:spPr>
          <a:xfrm>
            <a:off x="7498080" y="475488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Verifique en Excel: columna de pagos y =VNA(1,5%;rango). Los dos métodos coinciden.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Gradiente geométrico: pagos que crecen un porcentaje</a:t>
            </a:r>
            <a:endParaRPr lang="en-US" sz="3200" dirty="0"/>
          </a:p>
        </p:txBody>
      </p:sp>
      <p:sp>
        <p:nvSpPr>
          <p:cNvPr id="3" name="kicker_10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AHORROS DE LA TOSTADORA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fbox_106"/>
          <p:cNvSpPr/>
          <p:nvPr/>
        </p:nvSpPr>
        <p:spPr>
          <a:xfrm>
            <a:off x="7498080" y="1463040"/>
            <a:ext cx="41148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formula_107"/>
          <p:cNvSpPr txBox="1"/>
          <p:nvPr/>
        </p:nvSpPr>
        <p:spPr>
          <a:xfrm>
            <a:off x="7498080" y="1463040"/>
            <a:ext cx="411480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A₁ × [1 − ((1+g)/(1+i))ⁿ] / (i − g)</a:t>
            </a:r>
            <a:endParaRPr lang="en-US" sz="1700" dirty="0"/>
          </a:p>
        </p:txBody>
      </p:sp>
      <p:sp>
        <p:nvSpPr>
          <p:cNvPr id="7" name="stat_108"/>
          <p:cNvSpPr txBox="1"/>
          <p:nvPr/>
        </p:nvSpPr>
        <p:spPr>
          <a:xfrm>
            <a:off x="7498080" y="2651760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$154.532.676</a:t>
            </a:r>
            <a:endParaRPr lang="en-US" sz="3600" dirty="0"/>
          </a:p>
        </p:txBody>
      </p:sp>
      <p:sp>
        <p:nvSpPr>
          <p:cNvPr id="8" name="statl_109"/>
          <p:cNvSpPr txBox="1"/>
          <p:nvPr/>
        </p:nvSpPr>
        <p:spPr>
          <a:xfrm>
            <a:off x="7498080" y="35661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valor presente de 36 meses de ahorros (g = 1 %, i = 1,8 %)</a:t>
            </a:r>
            <a:endParaRPr lang="en-US" sz="1400" dirty="0"/>
          </a:p>
        </p:txBody>
      </p:sp>
      <p:sp>
        <p:nvSpPr>
          <p:cNvPr id="9" name="txt_110"/>
          <p:cNvSpPr txBox="1"/>
          <p:nvPr/>
        </p:nvSpPr>
        <p:spPr>
          <a:xfrm>
            <a:off x="7498080" y="4389120"/>
            <a:ext cx="4114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Fíjese cómo el valor presente de cada ahorro cae aunque el ahorro nominal crezca: la tasa de descuento (1,8 %) le gana al crecimiento (1 %).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ahorros solos no pagan la tostadora</a:t>
            </a:r>
            <a:endParaRPr lang="en-US" sz="3200" dirty="0"/>
          </a:p>
        </p:txBody>
      </p:sp>
      <p:sp>
        <p:nvSpPr>
          <p:cNvPr id="3" name="kicker_11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DISCUSIÓN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585216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_112"/>
          <p:cNvSpPr/>
          <p:nvPr/>
        </p:nvSpPr>
        <p:spPr>
          <a:xfrm>
            <a:off x="6766560" y="1463040"/>
            <a:ext cx="4846320" cy="4297680"/>
          </a:xfrm>
          <a:prstGeom prst="roundRect">
            <a:avLst>
              <a:gd name="adj" fmla="val 17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113"/>
          <p:cNvSpPr txBox="1"/>
          <p:nvPr/>
        </p:nvSpPr>
        <p:spPr>
          <a:xfrm>
            <a:off x="6995160" y="1645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Conclusión</a:t>
            </a:r>
            <a:endParaRPr lang="en-US" sz="1800" dirty="0"/>
          </a:p>
        </p:txBody>
      </p:sp>
      <p:sp>
        <p:nvSpPr>
          <p:cNvPr id="7" name="cardb_114"/>
          <p:cNvSpPr txBox="1"/>
          <p:nvPr/>
        </p:nvSpPr>
        <p:spPr>
          <a:xfrm>
            <a:off x="6995160" y="2148840"/>
            <a:ext cx="43891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Los ahorros valen hoy $154,5 millones, menos que los $180 millones del equipo.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La compra solo se justifica si además genera ventas adicionales. Esa es la pregunta de la sesión 4: evaluar el proyecto completo.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Taller en clase</a:t>
            </a:r>
            <a:endParaRPr lang="en-US" sz="3200" dirty="0"/>
          </a:p>
        </p:txBody>
      </p:sp>
      <p:sp>
        <p:nvSpPr>
          <p:cNvPr id="3" name="kicker_11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TRABAJO EN PAREJAS · 12 MINUTOS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731520" cy="731520"/>
          </a:xfrm>
          <a:prstGeom prst="ellipse">
            <a:avLst/>
          </a:prstGeom>
          <a:solidFill>
            <a:srgbClr val="B5651D"/>
          </a:solidFill>
          <a:ln w="12700">
            <a:solidFill>
              <a:srgbClr val="B5651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00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46304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2019"/>
                </a:solidFill>
              </a:rPr>
              <a:t>Crédito de vehículo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9659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1E1E"/>
                </a:solidFill>
              </a:rPr>
              <a:t>$95 M a 60 meses al 1,4 % mensual: cuota y saldo después de la cuota 24.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731520" cy="731520"/>
          </a:xfrm>
          <a:prstGeom prst="ellipse">
            <a:avLst/>
          </a:prstGeom>
          <a:solidFill>
            <a:srgbClr val="B5651D"/>
          </a:solidFill>
          <a:ln w="12700">
            <a:solidFill>
              <a:srgbClr val="B5651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063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29260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2019"/>
                </a:solidFill>
              </a:rPr>
              <a:t>Póliza anticipada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4290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1E1E"/>
                </a:solidFill>
              </a:rPr>
              <a:t>12 cuotas anticipadas de $1,8 M al 1,3 %: valor de contado.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4526280"/>
            <a:ext cx="731520" cy="731520"/>
          </a:xfrm>
          <a:prstGeom prst="ellipse">
            <a:avLst/>
          </a:prstGeom>
          <a:solidFill>
            <a:srgbClr val="B5651D"/>
          </a:solidFill>
          <a:ln w="12700">
            <a:solidFill>
              <a:srgbClr val="B5651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526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4389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2019"/>
                </a:solidFill>
              </a:rPr>
              <a:t>Plan de ahorro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554480" y="48920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1E1E"/>
                </a:solidFill>
              </a:rPr>
              <a:t>$2,5 M mensuales al 0,8 %: ¿cuánto en 36 meses?, ¿cuántos meses para $150 M?</a:t>
            </a:r>
            <a:endParaRPr lang="en-US" sz="1700" dirty="0"/>
          </a:p>
        </p:txBody>
      </p:sp>
      <p:sp>
        <p:nvSpPr>
          <p:cNvPr id="16" name="txt_116"/>
          <p:cNvSpPr txBox="1"/>
          <p:nvPr/>
        </p:nvSpPr>
        <p:spPr>
          <a:xfrm>
            <a:off x="548640" y="5852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6B5B4E"/>
                </a:solidFill>
              </a:rPr>
              <a:t>Ejercicios 1 a 3 del Taller 2. Resuelva con fórmula y en Excel; dibuje la línea de tiempo.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Errores que vale la pena anticipar</a:t>
            </a:r>
            <a:endParaRPr lang="en-US" sz="3200" dirty="0"/>
          </a:p>
        </p:txBody>
      </p:sp>
      <p:sp>
        <p:nvSpPr>
          <p:cNvPr id="3" name="kicker_11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ERRORES FRECUENTES</a:t>
            </a:r>
            <a:endParaRPr lang="en-US" sz="1200" dirty="0"/>
          </a:p>
        </p:txBody>
      </p:sp>
      <p:sp>
        <p:nvSpPr>
          <p:cNvPr id="4" name="eo_118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ei_119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eh_120"/>
          <p:cNvSpPr txBox="1"/>
          <p:nvPr/>
        </p:nvSpPr>
        <p:spPr>
          <a:xfrm>
            <a:off x="141732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Fórmula vencida para pagos anticipados</a:t>
            </a:r>
            <a:endParaRPr lang="en-US" sz="1800" dirty="0"/>
          </a:p>
        </p:txBody>
      </p:sp>
      <p:sp>
        <p:nvSpPr>
          <p:cNvPr id="7" name="eb_121"/>
          <p:cNvSpPr txBox="1"/>
          <p:nvPr/>
        </p:nvSpPr>
        <p:spPr>
          <a:xfrm>
            <a:off x="141732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Multiplique por (1 + i) o ponga 1 en el último argumento de VA o PAGO.</a:t>
            </a:r>
            <a:endParaRPr lang="en-US" sz="1500" dirty="0"/>
          </a:p>
        </p:txBody>
      </p:sp>
      <p:sp>
        <p:nvSpPr>
          <p:cNvPr id="8" name="eo_122"/>
          <p:cNvSpPr/>
          <p:nvPr/>
        </p:nvSpPr>
        <p:spPr>
          <a:xfrm>
            <a:off x="617220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ei_123"/>
          <p:cNvSpPr txBox="1"/>
          <p:nvPr/>
        </p:nvSpPr>
        <p:spPr>
          <a:xfrm>
            <a:off x="617220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0" name="eh_124"/>
          <p:cNvSpPr txBox="1"/>
          <p:nvPr/>
        </p:nvSpPr>
        <p:spPr>
          <a:xfrm>
            <a:off x="704088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Contar mal los periodos</a:t>
            </a:r>
            <a:endParaRPr lang="en-US" sz="1800" dirty="0"/>
          </a:p>
        </p:txBody>
      </p:sp>
      <p:sp>
        <p:nvSpPr>
          <p:cNvPr id="11" name="eb_125"/>
          <p:cNvSpPr txBox="1"/>
          <p:nvPr/>
        </p:nvSpPr>
        <p:spPr>
          <a:xfrm>
            <a:off x="704088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 las diferidas, ubique bien el primer pago en la línea de tiempo.</a:t>
            </a:r>
            <a:endParaRPr lang="en-US" sz="1500" dirty="0"/>
          </a:p>
        </p:txBody>
      </p:sp>
      <p:sp>
        <p:nvSpPr>
          <p:cNvPr id="12" name="eo_126"/>
          <p:cNvSpPr/>
          <p:nvPr/>
        </p:nvSpPr>
        <p:spPr>
          <a:xfrm>
            <a:off x="54864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ei_127"/>
          <p:cNvSpPr txBox="1"/>
          <p:nvPr/>
        </p:nvSpPr>
        <p:spPr>
          <a:xfrm>
            <a:off x="54864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4" name="eh_128"/>
          <p:cNvSpPr txBox="1"/>
          <p:nvPr/>
        </p:nvSpPr>
        <p:spPr>
          <a:xfrm>
            <a:off x="141732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Gradiente mal arrancado</a:t>
            </a:r>
            <a:endParaRPr lang="en-US" sz="1800" dirty="0"/>
          </a:p>
        </p:txBody>
      </p:sp>
      <p:sp>
        <p:nvSpPr>
          <p:cNvPr id="15" name="eb_129"/>
          <p:cNvSpPr txBox="1"/>
          <p:nvPr/>
        </p:nvSpPr>
        <p:spPr>
          <a:xfrm>
            <a:off x="141732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El primer pago es A; el gradiente empieza en el periodo 2.</a:t>
            </a:r>
            <a:endParaRPr lang="en-US" sz="1500" dirty="0"/>
          </a:p>
        </p:txBody>
      </p:sp>
      <p:sp>
        <p:nvSpPr>
          <p:cNvPr id="16" name="eo_130"/>
          <p:cNvSpPr/>
          <p:nvPr/>
        </p:nvSpPr>
        <p:spPr>
          <a:xfrm>
            <a:off x="617220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ei_131"/>
          <p:cNvSpPr txBox="1"/>
          <p:nvPr/>
        </p:nvSpPr>
        <p:spPr>
          <a:xfrm>
            <a:off x="617220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8" name="eh_132"/>
          <p:cNvSpPr txBox="1"/>
          <p:nvPr/>
        </p:nvSpPr>
        <p:spPr>
          <a:xfrm>
            <a:off x="704088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Mezclar unidades</a:t>
            </a:r>
            <a:endParaRPr lang="en-US" sz="1800" dirty="0"/>
          </a:p>
        </p:txBody>
      </p:sp>
      <p:sp>
        <p:nvSpPr>
          <p:cNvPr id="19" name="eb_133"/>
          <p:cNvSpPr txBox="1"/>
          <p:nvPr/>
        </p:nvSpPr>
        <p:spPr>
          <a:xfrm>
            <a:off x="704088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Pagos mensuales con tasa mensual; nunca con la tasa anual.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13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135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136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Identifique A, i, n y el momento del primer pago: casi todo es una anualidad.</a:t>
            </a:r>
            <a:endParaRPr lang="en-US" sz="1800" dirty="0"/>
          </a:p>
        </p:txBody>
      </p:sp>
      <p:sp>
        <p:nvSpPr>
          <p:cNvPr id="6" name="cn_137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138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Los gradientes modelan flujos más realistas que crecen con el tiempo.</a:t>
            </a:r>
            <a:endParaRPr lang="en-US" sz="1800" dirty="0"/>
          </a:p>
        </p:txBody>
      </p:sp>
      <p:sp>
        <p:nvSpPr>
          <p:cNvPr id="8" name="cn_139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140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Excel resuelve en segundos, pero la línea de tiempo evita los errores.</a:t>
            </a:r>
            <a:endParaRPr lang="en-US" sz="1800" dirty="0"/>
          </a:p>
        </p:txBody>
      </p:sp>
      <p:sp>
        <p:nvSpPr>
          <p:cNvPr id="10" name="tarea_141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45352B"/>
          </a:solidFill>
          <a:ln w="12700">
            <a:solidFill>
              <a:srgbClr val="45352B"/>
            </a:solidFill>
            <a:prstDash val="solid"/>
          </a:ln>
        </p:spPr>
      </p:sp>
      <p:sp>
        <p:nvSpPr>
          <p:cNvPr id="11" name="tareat_142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066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Terminar el Taller 2. Momento 1 (30 %): entregar Talleres 1 y 2 en Excel al inicio de la sesión 3.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stadora Andina">
  <a:themeElements>
    <a:clrScheme name="Tostadora Andina">
      <a:dk1>
        <a:srgbClr val="1E1E1E"/>
      </a:dk1>
      <a:lt1>
        <a:srgbClr val="FFFFFF"/>
      </a:lt1>
      <a:dk2>
        <a:srgbClr val="2E2019"/>
      </a:dk2>
      <a:lt2>
        <a:srgbClr val="F3EFEB"/>
      </a:lt2>
      <a:accent1>
        <a:srgbClr val="B5651D"/>
      </a:accent1>
      <a:accent2>
        <a:srgbClr val="2F6F5E"/>
      </a:accent2>
      <a:accent3>
        <a:srgbClr val="8C2F39"/>
      </a:accent3>
      <a:accent4>
        <a:srgbClr val="6B5B4E"/>
      </a:accent4>
      <a:accent5>
        <a:srgbClr val="D9A066"/>
      </a:accent5>
      <a:accent6>
        <a:srgbClr val="4A6FA5"/>
      </a:accent6>
      <a:hlink>
        <a:srgbClr val="2F6F5E"/>
      </a:hlink>
      <a:folHlink>
        <a:srgbClr val="6B5B4E"/>
      </a:folHlink>
    </a:clrScheme>
    <a:fontScheme name="Tostadora Andi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· Anualidades y gradientes</dc:title>
  <dc:subject>PptxGenJS Presentation</dc:subject>
  <dc:creator>Alexander Zamora</dc:creator>
  <cp:lastModifiedBy>Alexander Zamora</cp:lastModifiedBy>
  <cp:revision>1</cp:revision>
  <dcterms:created xsi:type="dcterms:W3CDTF">2026-10-11T19:07:02Z</dcterms:created>
  <dcterms:modified xsi:type="dcterms:W3CDTF">2026-10-11T19:07:02Z</dcterms:modified>
</cp:coreProperties>
</file>