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1" id="{6a29f752-0dcb-f442-db9e-7fdff9364e4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Saldo en millones de pesos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Compuesto</c:v>
                </c:pt>
              </c:strCache>
            </c:strRef>
          </c:tx>
          <c:spPr>
            <a:solidFill>
              <a:srgbClr val="B5651D"/>
            </a:solidFill>
            <a:ln w="31750" cap="flat">
              <a:solidFill>
                <a:srgbClr val="B5651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B5651D"/>
              </a:solidFill>
              <a:ln w="9525" cap="flat">
                <a:solidFill>
                  <a:srgbClr val="B5651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</c:v>
                </c:pt>
                <c:pt idx="1">
                  <c:v>10.15</c:v>
                </c:pt>
                <c:pt idx="2">
                  <c:v>10.302</c:v>
                </c:pt>
                <c:pt idx="3">
                  <c:v>10.457</c:v>
                </c:pt>
                <c:pt idx="4">
                  <c:v>10.614</c:v>
                </c:pt>
                <c:pt idx="5">
                  <c:v>10.773</c:v>
                </c:pt>
                <c:pt idx="6">
                  <c:v>10.934</c:v>
                </c:pt>
                <c:pt idx="7">
                  <c:v>11.098</c:v>
                </c:pt>
                <c:pt idx="8">
                  <c:v>11.265</c:v>
                </c:pt>
                <c:pt idx="9">
                  <c:v>11.434</c:v>
                </c:pt>
                <c:pt idx="10">
                  <c:v>11.605</c:v>
                </c:pt>
                <c:pt idx="11">
                  <c:v>11.779</c:v>
                </c:pt>
                <c:pt idx="12">
                  <c:v>11.956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Simple</c:v>
                </c:pt>
              </c:strCache>
            </c:strRef>
          </c:tx>
          <c:spPr>
            <a:solidFill>
              <a:srgbClr val="6B5B4E"/>
            </a:solidFill>
            <a:ln w="31750" cap="flat">
              <a:solidFill>
                <a:srgbClr val="6B5B4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6B5B4E"/>
              </a:solidFill>
              <a:ln w="9525" cap="flat">
                <a:solidFill>
                  <a:srgbClr val="6B5B4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</c:lvl>
              </c:multiLvlStrCache>
            </c:multiLvl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10</c:v>
                </c:pt>
                <c:pt idx="1">
                  <c:v>10.15</c:v>
                </c:pt>
                <c:pt idx="2">
                  <c:v>10.3</c:v>
                </c:pt>
                <c:pt idx="3">
                  <c:v>10.45</c:v>
                </c:pt>
                <c:pt idx="4">
                  <c:v>10.6</c:v>
                </c:pt>
                <c:pt idx="5">
                  <c:v>10.75</c:v>
                </c:pt>
                <c:pt idx="6">
                  <c:v>10.9</c:v>
                </c:pt>
                <c:pt idx="7">
                  <c:v>11.05</c:v>
                </c:pt>
                <c:pt idx="8">
                  <c:v>11.2</c:v>
                </c:pt>
                <c:pt idx="9">
                  <c:v>11.35</c:v>
                </c:pt>
                <c:pt idx="10">
                  <c:v>11.5</c:v>
                </c:pt>
                <c:pt idx="11">
                  <c:v>11.65</c:v>
                </c:pt>
                <c:pt idx="12">
                  <c:v>11.8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B5B4E"/>
                    </a:solidFill>
                    <a:latin typeface="Arial"/>
                  </a:defRPr>
                </a:pPr>
                <a:r>
                  <a:rPr sz="1200" b="0" i="0" u="none" strike="noStrike">
                    <a:solidFill>
                      <a:srgbClr val="6B5B4E"/>
                    </a:solidFill>
                    <a:latin typeface="Arial"/>
                  </a:rPr>
                  <a:t>Mes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9.5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6B5B4E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Tasa efectiva anual</c:v>
                </c:pt>
              </c:strCache>
            </c:strRef>
          </c:tx>
          <c:spPr>
            <a:solidFill>
              <a:srgbClr val="6B5B4E"/>
            </a:solidFill>
            <a:effectLst/>
          </c:spPr>
          <c:invertIfNegative val="0"/>
          <c:dLbls>
            <c:numFmt formatCode="0.00%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B5B4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5651D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C2F39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24 % E.A.</c:v>
                  </c:pt>
                  <c:pt idx="1">
                    <c:v>24 % N.M.V.</c:v>
                  </c:pt>
                  <c:pt idx="2">
                    <c:v>24 % N.T.A.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0.24</c:v>
                </c:pt>
                <c:pt idx="1">
                  <c:v>0.2682417945625455</c:v>
                </c:pt>
                <c:pt idx="2">
                  <c:v>0.2808214307451655</c:v>
                </c:pt>
              </c:numCache>
            </c:numRef>
          </c:val>
        </c:ser>
        <c:dLbls>
          <c:numFmt formatCode="0.00%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32"/>
          <c:min val="0"/>
        </c:scaling>
        <c:delete val="0"/>
        <c:axPos val="l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E201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2E2019"/>
                </a:solidFill>
                <a:latin typeface="+mn-lt"/>
              </a:rPr>
              <a:t>Tasa efectiva anual (la más barata abajo)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E.A.</c:v>
                </c:pt>
              </c:strCache>
            </c:strRef>
          </c:tx>
          <c:spPr>
            <a:solidFill>
              <a:srgbClr val="6B5B4E"/>
            </a:solidFill>
            <a:effectLst/>
          </c:spPr>
          <c:invertIfNegative val="0"/>
          <c:dLbls>
            <c:numFmt formatCode="0.00%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B5B4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6B5B4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F6F5E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2F6F5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A</c:v>
                  </c:pt>
                  <c:pt idx="1">
                    <c:v>C</c:v>
                  </c:pt>
                  <c:pt idx="2">
                    <c:v>B</c:v>
                  </c:pt>
                  <c:pt idx="3">
                    <c:v>D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0.24359657794448242</c:v>
                </c:pt>
                <c:pt idx="1">
                  <c:v>0.24074669044872032</c:v>
                </c:pt>
                <c:pt idx="2">
                  <c:v>0.235</c:v>
                </c:pt>
                <c:pt idx="3">
                  <c:v>0.23446837395665576</c:v>
                </c:pt>
              </c:numCache>
            </c:numRef>
          </c:val>
        </c:ser>
        <c:dLbls>
          <c:numFmt formatCode="0.00%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25"/>
          <c:min val="0.22"/>
        </c:scaling>
        <c:delete val="0"/>
        <c:axPos val="b"/>
        <c:majorGridlines>
          <c:spPr>
            <a:ln w="6350" cap="flat">
              <a:solidFill>
                <a:srgbClr val="E6E0DA"/>
              </a:solidFill>
              <a:prstDash val="solid"/>
              <a:round/>
            </a:ln>
          </c:spPr>
        </c:majorGridlines>
        <c:numFmt formatCode="0.0%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5B4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Bienvenida. Presente el módulo: cuatro sesiones, un caso (Tostadora Andina S.A.S., empresa ficticia) y tres momentos de evaluación (30 %, 30 % y 40 %).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sesión responde una pregunta de la junta directiva. Las fórmulas aparecen como herramientas para decidir, no como fin.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Pida que cada estudiante vote y anote el conteo en el tablero. La mayoría suele elegir C porque 21 es el número más bajo. No dé pistas.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 el costo de oportunidad: quien presta renuncia a usar el dinero y exige un pago. Introduzca la convención de la línea de tiempo, que se usará en todo el módulo.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Muestre que la diferencia crece con el tiempo. Pida verificar en Excel con VF y recalcar los signos: lo que sale es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 clásico: dividir una E.A. entre 12. La conversión correcta es (1 + E.A.)^(1/12) − 1.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Mismo número, tres costos. Cuanto más frecuente la capitalización y si es anticipada, más alta la tasa efectiva.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con la votación inicial. Pregunte: ¿qué tendría que pasar con la IBR para que D deje de ser competitiva? ¿Qué otros costos (comisiones, seguros, GMF) cambian la comparación?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valores de IBR e inflación son supuestos didácticos; actualícelos con datos del Banco de la República y el DANE antes de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Pida resolver también con fecha focal en el mes 0: el resultado es el mismo. Esa comprobación demuestra que la equivalencia está bien planteada.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FB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Matemáticas para la Toma de Decisiones · Esp. Gerencia Financiera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C80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 · Valor del dinero en el tiempo y tasas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2E2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valor del dinero en el tiempo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A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 · Interés, tasas de interés y equivalencias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caso para todo el módulo</a:t>
            </a:r>
            <a:endParaRPr lang="en-US" sz="3200" dirty="0"/>
          </a:p>
        </p:txBody>
      </p:sp>
      <p:sp>
        <p:nvSpPr>
          <p:cNvPr id="3" name="kicker_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TOSTADORA ANDINA S.A.S. · EMPRESA FICTICIA</a:t>
            </a:r>
            <a:endParaRPr lang="en-US" sz="1200" dirty="0"/>
          </a:p>
        </p:txBody>
      </p:sp>
      <p:sp>
        <p:nvSpPr>
          <p:cNvPr id="4" name="txt_2"/>
          <p:cNvSpPr txBox="1"/>
          <p:nvPr/>
        </p:nvSpPr>
        <p:spPr>
          <a:xfrm>
            <a:off x="548640" y="146304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Una mediana empresa bogotana de café especial quiere montar una nueva línea de tostado. Usted es su gerente financiero.</a:t>
            </a:r>
            <a:endParaRPr lang="en-US" sz="1800" dirty="0"/>
          </a:p>
        </p:txBody>
      </p:sp>
      <p:sp>
        <p:nvSpPr>
          <p:cNvPr id="5" name="stat_3"/>
          <p:cNvSpPr txBox="1"/>
          <p:nvPr/>
        </p:nvSpPr>
        <p:spPr>
          <a:xfrm>
            <a:off x="548640" y="265176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$450 M</a:t>
            </a:r>
            <a:endParaRPr lang="en-US" sz="4000" dirty="0"/>
          </a:p>
        </p:txBody>
      </p:sp>
      <p:sp>
        <p:nvSpPr>
          <p:cNvPr id="6" name="statl_4"/>
          <p:cNvSpPr txBox="1"/>
          <p:nvPr/>
        </p:nvSpPr>
        <p:spPr>
          <a:xfrm>
            <a:off x="548640" y="35661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inversión total: $380 M en equipo y $70 M en capital de trabajo</a:t>
            </a:r>
            <a:endParaRPr lang="en-US" sz="1400" dirty="0"/>
          </a:p>
        </p:txBody>
      </p:sp>
      <p:sp>
        <p:nvSpPr>
          <p:cNvPr id="7" name="stat_5"/>
          <p:cNvSpPr txBox="1"/>
          <p:nvPr/>
        </p:nvSpPr>
        <p:spPr>
          <a:xfrm>
            <a:off x="3474720" y="265176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$200 M</a:t>
            </a:r>
            <a:endParaRPr lang="en-US" sz="4000" dirty="0"/>
          </a:p>
        </p:txBody>
      </p:sp>
      <p:sp>
        <p:nvSpPr>
          <p:cNvPr id="8" name="statl_6"/>
          <p:cNvSpPr txBox="1"/>
          <p:nvPr/>
        </p:nvSpPr>
        <p:spPr>
          <a:xfrm>
            <a:off x="3474720" y="35661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crédito bancario; los socios aportan $250 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766560" y="146304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B5651D"/>
          </a:solidFill>
          <a:ln w="12700">
            <a:solidFill>
              <a:srgbClr val="B5651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95160" y="1463040"/>
            <a:ext cx="4480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Sesión 1  </a:t>
            </a:r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¿Qué crédito es más barato?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766560" y="260604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95160" y="2606040"/>
            <a:ext cx="4480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5651D"/>
                </a:solidFill>
              </a:rPr>
              <a:t>Sesión 2  </a:t>
            </a:r>
            <a:pPr indent="0" marL="0">
              <a:buNone/>
            </a:pPr>
            <a:r>
              <a:rPr lang="en-US" sz="1700" dirty="0">
                <a:solidFill>
                  <a:srgbClr val="2E2019"/>
                </a:solidFill>
              </a:rPr>
              <a:t>¿Cuánto cuesta un leasing del equipo?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766560" y="374904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95160" y="3749040"/>
            <a:ext cx="4480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5651D"/>
                </a:solidFill>
              </a:rPr>
              <a:t>Sesión 3  </a:t>
            </a:r>
            <a:pPr indent="0" marL="0">
              <a:buNone/>
            </a:pPr>
            <a:r>
              <a:rPr lang="en-US" sz="1700" dirty="0">
                <a:solidFill>
                  <a:srgbClr val="2E2019"/>
                </a:solidFill>
              </a:rPr>
              <a:t>¿Cómo conviene amortizar la deuda?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766560" y="489204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4892040"/>
            <a:ext cx="4480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5651D"/>
                </a:solidFill>
              </a:rPr>
              <a:t>Sesión 4  </a:t>
            </a:r>
            <a:pPr indent="0" marL="0">
              <a:buNone/>
            </a:pPr>
            <a:r>
              <a:rPr lang="en-US" sz="1700" dirty="0">
                <a:solidFill>
                  <a:srgbClr val="2E2019"/>
                </a:solidFill>
              </a:rPr>
              <a:t>¿Se debe invertir?</a:t>
            </a:r>
            <a:endParaRPr lang="en-US" sz="1700" dirty="0"/>
          </a:p>
        </p:txBody>
      </p:sp>
      <p:sp>
        <p:nvSpPr>
          <p:cNvPr id="17" name="txt_7"/>
          <p:cNvSpPr txBox="1"/>
          <p:nvPr/>
        </p:nvSpPr>
        <p:spPr>
          <a:xfrm>
            <a:off x="548640" y="53949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6B5B4E"/>
                </a:solidFill>
              </a:rPr>
              <a:t>Evaluación: Talleres 1 y 2 (30 %) · Taller 3 (30 %) · Caso integrador (40 %)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9"/>
          <p:cNvSpPr/>
          <p:nvPr/>
        </p:nvSpPr>
        <p:spPr>
          <a:xfrm>
            <a:off x="1338943" y="1892808"/>
            <a:ext cx="9483634" cy="0"/>
          </a:xfrm>
          <a:prstGeom prst="line">
            <a:avLst/>
          </a:prstGeom>
          <a:noFill/>
          <a:ln w="19050">
            <a:solidFill>
              <a:srgbClr val="D9D2CB"/>
            </a:solidFill>
            <a:prstDash val="solid"/>
          </a:ln>
        </p:spPr>
      </p:sp>
      <p:sp>
        <p:nvSpPr>
          <p:cNvPr id="5" name="dot_10"/>
          <p:cNvSpPr/>
          <p:nvPr/>
        </p:nvSpPr>
        <p:spPr>
          <a:xfrm>
            <a:off x="1046335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11"/>
          <p:cNvSpPr txBox="1"/>
          <p:nvPr/>
        </p:nvSpPr>
        <p:spPr>
          <a:xfrm>
            <a:off x="1046335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12"/>
          <p:cNvSpPr txBox="1"/>
          <p:nvPr/>
        </p:nvSpPr>
        <p:spPr>
          <a:xfrm>
            <a:off x="548640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13"/>
          <p:cNvSpPr txBox="1"/>
          <p:nvPr/>
        </p:nvSpPr>
        <p:spPr>
          <a:xfrm>
            <a:off x="594360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detonante</a:t>
            </a:r>
            <a:endParaRPr lang="en-US" sz="1500" dirty="0"/>
          </a:p>
        </p:txBody>
      </p:sp>
      <p:sp>
        <p:nvSpPr>
          <p:cNvPr id="9" name="dot_14"/>
          <p:cNvSpPr/>
          <p:nvPr/>
        </p:nvSpPr>
        <p:spPr>
          <a:xfrm>
            <a:off x="2626941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15"/>
          <p:cNvSpPr txBox="1"/>
          <p:nvPr/>
        </p:nvSpPr>
        <p:spPr>
          <a:xfrm>
            <a:off x="2626941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16"/>
          <p:cNvSpPr txBox="1"/>
          <p:nvPr/>
        </p:nvSpPr>
        <p:spPr>
          <a:xfrm>
            <a:off x="2129246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10–25</a:t>
            </a:r>
            <a:endParaRPr lang="en-US" sz="1300" dirty="0"/>
          </a:p>
        </p:txBody>
      </p:sp>
      <p:sp>
        <p:nvSpPr>
          <p:cNvPr id="12" name="agl_17"/>
          <p:cNvSpPr txBox="1"/>
          <p:nvPr/>
        </p:nvSpPr>
        <p:spPr>
          <a:xfrm>
            <a:off x="2174966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Simple vs. compuesto</a:t>
            </a:r>
            <a:endParaRPr lang="en-US" sz="1500" dirty="0"/>
          </a:p>
        </p:txBody>
      </p:sp>
      <p:sp>
        <p:nvSpPr>
          <p:cNvPr id="13" name="dot_18"/>
          <p:cNvSpPr/>
          <p:nvPr/>
        </p:nvSpPr>
        <p:spPr>
          <a:xfrm>
            <a:off x="4207546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9"/>
          <p:cNvSpPr txBox="1"/>
          <p:nvPr/>
        </p:nvSpPr>
        <p:spPr>
          <a:xfrm>
            <a:off x="4207546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20"/>
          <p:cNvSpPr txBox="1"/>
          <p:nvPr/>
        </p:nvSpPr>
        <p:spPr>
          <a:xfrm>
            <a:off x="3709851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25–45</a:t>
            </a:r>
            <a:endParaRPr lang="en-US" sz="1300" dirty="0"/>
          </a:p>
        </p:txBody>
      </p:sp>
      <p:sp>
        <p:nvSpPr>
          <p:cNvPr id="16" name="agl_21"/>
          <p:cNvSpPr txBox="1"/>
          <p:nvPr/>
        </p:nvSpPr>
        <p:spPr>
          <a:xfrm>
            <a:off x="3755571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Tasas</a:t>
            </a:r>
            <a:endParaRPr lang="en-US" sz="1500" dirty="0"/>
          </a:p>
        </p:txBody>
      </p:sp>
      <p:sp>
        <p:nvSpPr>
          <p:cNvPr id="17" name="dot_22"/>
          <p:cNvSpPr/>
          <p:nvPr/>
        </p:nvSpPr>
        <p:spPr>
          <a:xfrm>
            <a:off x="578815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23"/>
          <p:cNvSpPr txBox="1"/>
          <p:nvPr/>
        </p:nvSpPr>
        <p:spPr>
          <a:xfrm>
            <a:off x="57881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24"/>
          <p:cNvSpPr txBox="1"/>
          <p:nvPr/>
        </p:nvSpPr>
        <p:spPr>
          <a:xfrm>
            <a:off x="5290457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45–60</a:t>
            </a:r>
            <a:endParaRPr lang="en-US" sz="1300" dirty="0"/>
          </a:p>
        </p:txBody>
      </p:sp>
      <p:sp>
        <p:nvSpPr>
          <p:cNvPr id="20" name="agl_25"/>
          <p:cNvSpPr txBox="1"/>
          <p:nvPr/>
        </p:nvSpPr>
        <p:spPr>
          <a:xfrm>
            <a:off x="5336177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Resolver el caso</a:t>
            </a:r>
            <a:endParaRPr lang="en-US" sz="1500" dirty="0"/>
          </a:p>
        </p:txBody>
      </p:sp>
      <p:sp>
        <p:nvSpPr>
          <p:cNvPr id="21" name="dot_26"/>
          <p:cNvSpPr/>
          <p:nvPr/>
        </p:nvSpPr>
        <p:spPr>
          <a:xfrm>
            <a:off x="7368758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27"/>
          <p:cNvSpPr txBox="1"/>
          <p:nvPr/>
        </p:nvSpPr>
        <p:spPr>
          <a:xfrm>
            <a:off x="7368758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28"/>
          <p:cNvSpPr txBox="1"/>
          <p:nvPr/>
        </p:nvSpPr>
        <p:spPr>
          <a:xfrm>
            <a:off x="6871063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60–75</a:t>
            </a:r>
            <a:endParaRPr lang="en-US" sz="1300" dirty="0"/>
          </a:p>
        </p:txBody>
      </p:sp>
      <p:sp>
        <p:nvSpPr>
          <p:cNvPr id="24" name="agl_29"/>
          <p:cNvSpPr txBox="1"/>
          <p:nvPr/>
        </p:nvSpPr>
        <p:spPr>
          <a:xfrm>
            <a:off x="6916783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Tasa real</a:t>
            </a:r>
            <a:endParaRPr lang="en-US" sz="1500" dirty="0"/>
          </a:p>
        </p:txBody>
      </p:sp>
      <p:sp>
        <p:nvSpPr>
          <p:cNvPr id="25" name="dot_30"/>
          <p:cNvSpPr/>
          <p:nvPr/>
        </p:nvSpPr>
        <p:spPr>
          <a:xfrm>
            <a:off x="8949363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31"/>
          <p:cNvSpPr txBox="1"/>
          <p:nvPr/>
        </p:nvSpPr>
        <p:spPr>
          <a:xfrm>
            <a:off x="8949363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32"/>
          <p:cNvSpPr txBox="1"/>
          <p:nvPr/>
        </p:nvSpPr>
        <p:spPr>
          <a:xfrm>
            <a:off x="8451669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75–85</a:t>
            </a:r>
            <a:endParaRPr lang="en-US" sz="1300" dirty="0"/>
          </a:p>
        </p:txBody>
      </p:sp>
      <p:sp>
        <p:nvSpPr>
          <p:cNvPr id="28" name="agl_33"/>
          <p:cNvSpPr txBox="1"/>
          <p:nvPr/>
        </p:nvSpPr>
        <p:spPr>
          <a:xfrm>
            <a:off x="8497389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Ecuación de valor</a:t>
            </a:r>
            <a:endParaRPr lang="en-US" sz="1500" dirty="0"/>
          </a:p>
        </p:txBody>
      </p:sp>
      <p:sp>
        <p:nvSpPr>
          <p:cNvPr id="29" name="dot_34"/>
          <p:cNvSpPr/>
          <p:nvPr/>
        </p:nvSpPr>
        <p:spPr>
          <a:xfrm>
            <a:off x="10529969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dotn_35"/>
          <p:cNvSpPr txBox="1"/>
          <p:nvPr/>
        </p:nvSpPr>
        <p:spPr>
          <a:xfrm>
            <a:off x="10529969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7</a:t>
            </a:r>
            <a:endParaRPr lang="en-US" sz="1800" dirty="0"/>
          </a:p>
        </p:txBody>
      </p:sp>
      <p:sp>
        <p:nvSpPr>
          <p:cNvPr id="31" name="agt_36"/>
          <p:cNvSpPr txBox="1"/>
          <p:nvPr/>
        </p:nvSpPr>
        <p:spPr>
          <a:xfrm>
            <a:off x="10032274" y="2286000"/>
            <a:ext cx="158060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5B4E"/>
                </a:solidFill>
              </a:rPr>
              <a:t>85–90</a:t>
            </a:r>
            <a:endParaRPr lang="en-US" sz="1300" dirty="0"/>
          </a:p>
        </p:txBody>
      </p:sp>
      <p:sp>
        <p:nvSpPr>
          <p:cNvPr id="32" name="agl_37"/>
          <p:cNvSpPr txBox="1"/>
          <p:nvPr/>
        </p:nvSpPr>
        <p:spPr>
          <a:xfrm>
            <a:off x="10077994" y="2606040"/>
            <a:ext cx="148916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</a:t>
            </a:r>
            <a:endParaRPr lang="en-US" sz="1500" dirty="0"/>
          </a:p>
        </p:txBody>
      </p:sp>
      <p:sp>
        <p:nvSpPr>
          <p:cNvPr id="33" name="card_38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cardh_39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5" name="bul_40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Explicar por qué un peso hoy vale más que un peso mañana.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Convertir tasas nominales, efectivas, vencidas y anticipadas, y compararlas.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Calcular la tasa real y plantear ecuaciones de valor con fecha focal.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¿Cuál de estas ofertas es la más barata?</a:t>
            </a:r>
            <a:endParaRPr lang="en-US" sz="3200" dirty="0"/>
          </a:p>
        </p:txBody>
      </p:sp>
      <p:sp>
        <p:nvSpPr>
          <p:cNvPr id="3" name="kicker_4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 · VOTE ANTES DE CALCULAR</a:t>
            </a:r>
            <a:endParaRPr lang="en-US" sz="1200" dirty="0"/>
          </a:p>
        </p:txBody>
      </p:sp>
      <p:sp>
        <p:nvSpPr>
          <p:cNvPr id="4" name="txt_42"/>
          <p:cNvSpPr txBox="1"/>
          <p:nvPr/>
        </p:nvSpPr>
        <p:spPr>
          <a:xfrm>
            <a:off x="548640" y="14173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Tostadora Andina necesita $200 millones. Tiene cuatro ofertas de crédito: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286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651D"/>
                </a:solidFill>
              </a:rPr>
              <a:t>Oferta 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34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22 %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840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5B4E"/>
                </a:solidFill>
              </a:rPr>
              <a:t>N.M.V.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83280" y="21031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2286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651D"/>
                </a:solidFill>
              </a:rPr>
              <a:t>Oferta 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383280" y="2834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23,5 %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3840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5B4E"/>
                </a:solidFill>
              </a:rPr>
              <a:t>E.A.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17920" y="21031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0" y="2286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651D"/>
                </a:solidFill>
              </a:rPr>
              <a:t>Oferta 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2834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21 %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6309360" y="3840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5B4E"/>
                </a:solidFill>
              </a:rPr>
              <a:t>N.T.A.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52560" y="2103120"/>
            <a:ext cx="2560320" cy="2743200"/>
          </a:xfrm>
          <a:prstGeom prst="roundRect">
            <a:avLst>
              <a:gd name="adj" fmla="val 3571"/>
            </a:avLst>
          </a:prstGeom>
          <a:solidFill>
            <a:srgbClr val="F3EFEB"/>
          </a:solidFill>
          <a:ln w="12700">
            <a:solidFill>
              <a:srgbClr val="F3EF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52560" y="2286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651D"/>
                </a:solidFill>
              </a:rPr>
              <a:t>Oferta 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052560" y="28346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E20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IBR + 12 p.p.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0" y="3840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5B4E"/>
                </a:solidFill>
              </a:rPr>
              <a:t>N.M.V. (IBR = 9,25 %)</a:t>
            </a:r>
            <a:endParaRPr lang="en-US" sz="1600" dirty="0"/>
          </a:p>
        </p:txBody>
      </p:sp>
      <p:sp>
        <p:nvSpPr>
          <p:cNvPr id="21" name="txt_43"/>
          <p:cNvSpPr txBox="1"/>
          <p:nvPr/>
        </p:nvSpPr>
        <p:spPr>
          <a:xfrm>
            <a:off x="548640" y="52120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i="1" dirty="0">
                <a:solidFill>
                  <a:srgbClr val="B5651D"/>
                </a:solidFill>
              </a:rPr>
              <a:t>Anote su voto. Volveremos a él en 45 minutos.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peso hoy vale más que un peso mañana</a:t>
            </a:r>
            <a:endParaRPr lang="en-US" sz="3200" dirty="0"/>
          </a:p>
        </p:txBody>
      </p:sp>
      <p:sp>
        <p:nvSpPr>
          <p:cNvPr id="3" name="kicker_4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VALOR DEL DINERO EN EL TIEMPO</a:t>
            </a:r>
            <a:endParaRPr lang="en-US" sz="1200" dirty="0"/>
          </a:p>
        </p:txBody>
      </p:sp>
      <p:sp>
        <p:nvSpPr>
          <p:cNvPr id="4" name="tl_45"/>
          <p:cNvSpPr/>
          <p:nvPr/>
        </p:nvSpPr>
        <p:spPr>
          <a:xfrm>
            <a:off x="914400" y="3291840"/>
            <a:ext cx="9601200" cy="0"/>
          </a:xfrm>
          <a:prstGeom prst="line">
            <a:avLst/>
          </a:prstGeom>
          <a:noFill/>
          <a:ln w="25400">
            <a:solidFill>
              <a:srgbClr val="2E2019"/>
            </a:solidFill>
            <a:prstDash val="solid"/>
          </a:ln>
        </p:spPr>
      </p:sp>
      <p:sp>
        <p:nvSpPr>
          <p:cNvPr id="5" name="tick_46"/>
          <p:cNvSpPr/>
          <p:nvPr/>
        </p:nvSpPr>
        <p:spPr>
          <a:xfrm>
            <a:off x="9144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6" name="tickl_47"/>
          <p:cNvSpPr txBox="1"/>
          <p:nvPr/>
        </p:nvSpPr>
        <p:spPr>
          <a:xfrm>
            <a:off x="6858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0</a:t>
            </a:r>
            <a:endParaRPr lang="en-US" sz="1200" dirty="0"/>
          </a:p>
        </p:txBody>
      </p:sp>
      <p:sp>
        <p:nvSpPr>
          <p:cNvPr id="7" name="tick_48"/>
          <p:cNvSpPr/>
          <p:nvPr/>
        </p:nvSpPr>
        <p:spPr>
          <a:xfrm>
            <a:off x="17145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8" name="tickl_49"/>
          <p:cNvSpPr txBox="1"/>
          <p:nvPr/>
        </p:nvSpPr>
        <p:spPr>
          <a:xfrm>
            <a:off x="14859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ick_50"/>
          <p:cNvSpPr/>
          <p:nvPr/>
        </p:nvSpPr>
        <p:spPr>
          <a:xfrm>
            <a:off x="25146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0" name="tickl_51"/>
          <p:cNvSpPr txBox="1"/>
          <p:nvPr/>
        </p:nvSpPr>
        <p:spPr>
          <a:xfrm>
            <a:off x="22860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ick_52"/>
          <p:cNvSpPr/>
          <p:nvPr/>
        </p:nvSpPr>
        <p:spPr>
          <a:xfrm>
            <a:off x="33147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2" name="tickl_53"/>
          <p:cNvSpPr txBox="1"/>
          <p:nvPr/>
        </p:nvSpPr>
        <p:spPr>
          <a:xfrm>
            <a:off x="30861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ick_54"/>
          <p:cNvSpPr/>
          <p:nvPr/>
        </p:nvSpPr>
        <p:spPr>
          <a:xfrm>
            <a:off x="41148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4" name="tickl_55"/>
          <p:cNvSpPr txBox="1"/>
          <p:nvPr/>
        </p:nvSpPr>
        <p:spPr>
          <a:xfrm>
            <a:off x="38862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4</a:t>
            </a:r>
            <a:endParaRPr lang="en-US" sz="1200" dirty="0"/>
          </a:p>
        </p:txBody>
      </p:sp>
      <p:sp>
        <p:nvSpPr>
          <p:cNvPr id="15" name="tick_56"/>
          <p:cNvSpPr/>
          <p:nvPr/>
        </p:nvSpPr>
        <p:spPr>
          <a:xfrm>
            <a:off x="49149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6" name="tickl_57"/>
          <p:cNvSpPr txBox="1"/>
          <p:nvPr/>
        </p:nvSpPr>
        <p:spPr>
          <a:xfrm>
            <a:off x="46863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5</a:t>
            </a:r>
            <a:endParaRPr lang="en-US" sz="1200" dirty="0"/>
          </a:p>
        </p:txBody>
      </p:sp>
      <p:sp>
        <p:nvSpPr>
          <p:cNvPr id="17" name="tick_58"/>
          <p:cNvSpPr/>
          <p:nvPr/>
        </p:nvSpPr>
        <p:spPr>
          <a:xfrm>
            <a:off x="57150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8" name="tickl_59"/>
          <p:cNvSpPr txBox="1"/>
          <p:nvPr/>
        </p:nvSpPr>
        <p:spPr>
          <a:xfrm>
            <a:off x="54864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6</a:t>
            </a:r>
            <a:endParaRPr lang="en-US" sz="1200" dirty="0"/>
          </a:p>
        </p:txBody>
      </p:sp>
      <p:sp>
        <p:nvSpPr>
          <p:cNvPr id="19" name="tick_60"/>
          <p:cNvSpPr/>
          <p:nvPr/>
        </p:nvSpPr>
        <p:spPr>
          <a:xfrm>
            <a:off x="65151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0" name="tickl_61"/>
          <p:cNvSpPr txBox="1"/>
          <p:nvPr/>
        </p:nvSpPr>
        <p:spPr>
          <a:xfrm>
            <a:off x="62865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7</a:t>
            </a:r>
            <a:endParaRPr lang="en-US" sz="1200" dirty="0"/>
          </a:p>
        </p:txBody>
      </p:sp>
      <p:sp>
        <p:nvSpPr>
          <p:cNvPr id="21" name="tick_62"/>
          <p:cNvSpPr/>
          <p:nvPr/>
        </p:nvSpPr>
        <p:spPr>
          <a:xfrm>
            <a:off x="73152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2" name="tickl_63"/>
          <p:cNvSpPr txBox="1"/>
          <p:nvPr/>
        </p:nvSpPr>
        <p:spPr>
          <a:xfrm>
            <a:off x="70866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8</a:t>
            </a:r>
            <a:endParaRPr lang="en-US" sz="1200" dirty="0"/>
          </a:p>
        </p:txBody>
      </p:sp>
      <p:sp>
        <p:nvSpPr>
          <p:cNvPr id="23" name="tick_64"/>
          <p:cNvSpPr/>
          <p:nvPr/>
        </p:nvSpPr>
        <p:spPr>
          <a:xfrm>
            <a:off x="81153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4" name="tickl_65"/>
          <p:cNvSpPr txBox="1"/>
          <p:nvPr/>
        </p:nvSpPr>
        <p:spPr>
          <a:xfrm>
            <a:off x="78867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9</a:t>
            </a:r>
            <a:endParaRPr lang="en-US" sz="1200" dirty="0"/>
          </a:p>
        </p:txBody>
      </p:sp>
      <p:sp>
        <p:nvSpPr>
          <p:cNvPr id="25" name="tick_66"/>
          <p:cNvSpPr/>
          <p:nvPr/>
        </p:nvSpPr>
        <p:spPr>
          <a:xfrm>
            <a:off x="89154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6" name="tickl_67"/>
          <p:cNvSpPr txBox="1"/>
          <p:nvPr/>
        </p:nvSpPr>
        <p:spPr>
          <a:xfrm>
            <a:off x="86868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10</a:t>
            </a:r>
            <a:endParaRPr lang="en-US" sz="1200" dirty="0"/>
          </a:p>
        </p:txBody>
      </p:sp>
      <p:sp>
        <p:nvSpPr>
          <p:cNvPr id="27" name="tick_68"/>
          <p:cNvSpPr/>
          <p:nvPr/>
        </p:nvSpPr>
        <p:spPr>
          <a:xfrm>
            <a:off x="97155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8" name="tickl_69"/>
          <p:cNvSpPr txBox="1"/>
          <p:nvPr/>
        </p:nvSpPr>
        <p:spPr>
          <a:xfrm>
            <a:off x="94869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11</a:t>
            </a:r>
            <a:endParaRPr lang="en-US" sz="1200" dirty="0"/>
          </a:p>
        </p:txBody>
      </p:sp>
      <p:sp>
        <p:nvSpPr>
          <p:cNvPr id="29" name="tick_70"/>
          <p:cNvSpPr/>
          <p:nvPr/>
        </p:nvSpPr>
        <p:spPr>
          <a:xfrm>
            <a:off x="10515600" y="321868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30" name="tickl_71"/>
          <p:cNvSpPr txBox="1"/>
          <p:nvPr/>
        </p:nvSpPr>
        <p:spPr>
          <a:xfrm>
            <a:off x="10287000" y="3401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12</a:t>
            </a:r>
            <a:endParaRPr lang="en-US" sz="1200" dirty="0"/>
          </a:p>
        </p:txBody>
      </p:sp>
      <p:sp>
        <p:nvSpPr>
          <p:cNvPr id="31" name="unit_72"/>
          <p:cNvSpPr txBox="1"/>
          <p:nvPr/>
        </p:nvSpPr>
        <p:spPr>
          <a:xfrm>
            <a:off x="10607040" y="31546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mes</a:t>
            </a:r>
            <a:endParaRPr lang="en-US" sz="1200" dirty="0"/>
          </a:p>
        </p:txBody>
      </p:sp>
      <p:sp>
        <p:nvSpPr>
          <p:cNvPr id="32" name="arrow_73"/>
          <p:cNvSpPr/>
          <p:nvPr/>
        </p:nvSpPr>
        <p:spPr>
          <a:xfrm>
            <a:off x="914400" y="3703320"/>
            <a:ext cx="914" cy="731520"/>
          </a:xfrm>
          <a:prstGeom prst="line">
            <a:avLst/>
          </a:prstGeom>
          <a:noFill/>
          <a:ln w="25400">
            <a:solidFill>
              <a:srgbClr val="2F6F5E"/>
            </a:solidFill>
            <a:prstDash val="solid"/>
            <a:tailEnd type="triangle"/>
          </a:ln>
        </p:spPr>
      </p:sp>
      <p:sp>
        <p:nvSpPr>
          <p:cNvPr id="33" name="mk_74"/>
          <p:cNvSpPr txBox="1"/>
          <p:nvPr/>
        </p:nvSpPr>
        <p:spPr>
          <a:xfrm>
            <a:off x="0" y="44805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5E"/>
                </a:solidFill>
              </a:rPr>
              <a:t>P = $10 M</a:t>
            </a:r>
            <a:endParaRPr lang="en-US" sz="1400" dirty="0"/>
          </a:p>
        </p:txBody>
      </p:sp>
      <p:sp>
        <p:nvSpPr>
          <p:cNvPr id="34" name="arrow_75"/>
          <p:cNvSpPr/>
          <p:nvPr/>
        </p:nvSpPr>
        <p:spPr>
          <a:xfrm flipV="1">
            <a:off x="10515600" y="2377440"/>
            <a:ext cx="914" cy="822960"/>
          </a:xfrm>
          <a:prstGeom prst="line">
            <a:avLst/>
          </a:prstGeom>
          <a:noFill/>
          <a:ln w="25400">
            <a:solidFill>
              <a:srgbClr val="B5651D"/>
            </a:solidFill>
            <a:prstDash val="solid"/>
            <a:tailEnd type="triangle"/>
          </a:ln>
        </p:spPr>
      </p:sp>
      <p:sp>
        <p:nvSpPr>
          <p:cNvPr id="35" name="mk_76"/>
          <p:cNvSpPr txBox="1"/>
          <p:nvPr/>
        </p:nvSpPr>
        <p:spPr>
          <a:xfrm>
            <a:off x="9601200" y="18745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651D"/>
                </a:solidFill>
              </a:rPr>
              <a:t>F = ?</a:t>
            </a:r>
            <a:endParaRPr lang="en-US" sz="1400" dirty="0"/>
          </a:p>
        </p:txBody>
      </p:sp>
      <p:sp>
        <p:nvSpPr>
          <p:cNvPr id="36" name="txt_77"/>
          <p:cNvSpPr txBox="1"/>
          <p:nvPr/>
        </p:nvSpPr>
        <p:spPr>
          <a:xfrm>
            <a:off x="548640" y="530352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E2019"/>
                </a:solidFill>
              </a:rPr>
              <a:t>Regla de oro: nunca sume ni compare valores ubicados en fechas distintas sin llevarlos antes a una misma fecha.</a:t>
            </a:r>
            <a:endParaRPr lang="en-US" sz="1800" dirty="0"/>
          </a:p>
        </p:txBody>
      </p:sp>
      <p:sp>
        <p:nvSpPr>
          <p:cNvPr id="37" name="txt_78"/>
          <p:cNvSpPr txBox="1"/>
          <p:nvPr/>
        </p:nvSpPr>
        <p:spPr>
          <a:xfrm>
            <a:off x="548640" y="14630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6B5B4E"/>
                </a:solidFill>
              </a:rPr>
              <a:t>Dibuje siempre la línea de tiempo: entradas con flecha hacia arriba y salidas con flecha hacia abajo.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Interés simple vs. interés compuesto</a:t>
            </a:r>
            <a:endParaRPr lang="en-US" sz="3200" dirty="0"/>
          </a:p>
        </p:txBody>
      </p:sp>
      <p:sp>
        <p:nvSpPr>
          <p:cNvPr id="3" name="kicker_7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EJEMPLO: $10 MILLONES AL 1,5 % MENSUAL</a:t>
            </a:r>
            <a:endParaRPr lang="en-US" sz="1200" dirty="0"/>
          </a:p>
        </p:txBody>
      </p:sp>
      <p:sp>
        <p:nvSpPr>
          <p:cNvPr id="4" name="fbox_80"/>
          <p:cNvSpPr/>
          <p:nvPr/>
        </p:nvSpPr>
        <p:spPr>
          <a:xfrm>
            <a:off x="548640" y="1371600"/>
            <a:ext cx="566928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81"/>
          <p:cNvSpPr txBox="1"/>
          <p:nvPr/>
        </p:nvSpPr>
        <p:spPr>
          <a:xfrm>
            <a:off x="548640" y="1371600"/>
            <a:ext cx="5669280" cy="10058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Simple:  F = P(1 + i·n)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Compuesto:  F = P(1 + i)ⁿ</a:t>
            </a:r>
            <a:endParaRPr lang="en-US" sz="2000" dirty="0"/>
          </a:p>
        </p:txBody>
      </p:sp>
      <p:sp>
        <p:nvSpPr>
          <p:cNvPr id="6" name="stat_82"/>
          <p:cNvSpPr txBox="1"/>
          <p:nvPr/>
        </p:nvSpPr>
        <p:spPr>
          <a:xfrm>
            <a:off x="548640" y="256032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6B5B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$11.800.000</a:t>
            </a:r>
            <a:endParaRPr lang="en-US" sz="3200" dirty="0"/>
          </a:p>
        </p:txBody>
      </p:sp>
      <p:sp>
        <p:nvSpPr>
          <p:cNvPr id="7" name="statl_83"/>
          <p:cNvSpPr txBox="1"/>
          <p:nvPr/>
        </p:nvSpPr>
        <p:spPr>
          <a:xfrm>
            <a:off x="548640" y="34747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interés simple a 12 meses</a:t>
            </a:r>
            <a:endParaRPr lang="en-US" sz="1400" dirty="0"/>
          </a:p>
        </p:txBody>
      </p:sp>
      <p:sp>
        <p:nvSpPr>
          <p:cNvPr id="8" name="stat_84"/>
          <p:cNvSpPr txBox="1"/>
          <p:nvPr/>
        </p:nvSpPr>
        <p:spPr>
          <a:xfrm>
            <a:off x="338328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B565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$11.956.182</a:t>
            </a:r>
            <a:endParaRPr lang="en-US" sz="3200" dirty="0"/>
          </a:p>
        </p:txBody>
      </p:sp>
      <p:sp>
        <p:nvSpPr>
          <p:cNvPr id="9" name="statl_85"/>
          <p:cNvSpPr txBox="1"/>
          <p:nvPr/>
        </p:nvSpPr>
        <p:spPr>
          <a:xfrm>
            <a:off x="3383280" y="3474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interés compuesto a 12 meses</a:t>
            </a:r>
            <a:endParaRPr lang="en-US" sz="1400" dirty="0"/>
          </a:p>
        </p:txBody>
      </p:sp>
      <p:sp>
        <p:nvSpPr>
          <p:cNvPr id="10" name="txt_86"/>
          <p:cNvSpPr txBox="1"/>
          <p:nvPr/>
        </p:nvSpPr>
        <p:spPr>
          <a:xfrm>
            <a:off x="548640" y="420624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La diferencia ($156.182) son intereses sobre intereses. El sistema financiero trabaja con interés compuesto.</a:t>
            </a:r>
            <a:endParaRPr lang="en-US" sz="1600" dirty="0"/>
          </a:p>
        </p:txBody>
      </p:sp>
      <p:sp>
        <p:nvSpPr>
          <p:cNvPr id="11" name="txt_87"/>
          <p:cNvSpPr txBox="1"/>
          <p:nvPr/>
        </p:nvSpPr>
        <p:spPr>
          <a:xfrm>
            <a:off x="548640" y="530352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Excel: =VF(1,5%;12;0;-10000000)</a:t>
            </a:r>
            <a:endParaRPr lang="en-US" sz="14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6583680" y="1371600"/>
          <a:ext cx="502920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Solo las tasas efectivas se pueden comparar</a:t>
            </a:r>
            <a:endParaRPr lang="en-US" sz="3200" dirty="0"/>
          </a:p>
        </p:txBody>
      </p:sp>
      <p:sp>
        <p:nvSpPr>
          <p:cNvPr id="3" name="kicker_8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TASAS NOMINALES, PERIÓDICAS Y EFECTIVAS</a:t>
            </a:r>
            <a:endParaRPr lang="en-US" sz="1200" dirty="0"/>
          </a:p>
        </p:txBody>
      </p:sp>
      <p:sp>
        <p:nvSpPr>
          <p:cNvPr id="4" name="card_89"/>
          <p:cNvSpPr/>
          <p:nvPr/>
        </p:nvSpPr>
        <p:spPr>
          <a:xfrm>
            <a:off x="548640" y="1463040"/>
            <a:ext cx="34747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90"/>
          <p:cNvSpPr txBox="1"/>
          <p:nvPr/>
        </p:nvSpPr>
        <p:spPr>
          <a:xfrm>
            <a:off x="77724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Nominal (j)</a:t>
            </a:r>
            <a:endParaRPr lang="en-US" sz="1800" dirty="0"/>
          </a:p>
        </p:txBody>
      </p:sp>
      <p:sp>
        <p:nvSpPr>
          <p:cNvPr id="6" name="cardb_91"/>
          <p:cNvSpPr txBox="1"/>
          <p:nvPr/>
        </p:nvSpPr>
        <p:spPr>
          <a:xfrm>
            <a:off x="777240" y="214884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Tasa anual "anunciada" que se divide en m periodos. Ejemplo: 24 % N.M.V.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1089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5651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j = i × m</a:t>
            </a:r>
            <a:endParaRPr lang="en-US" sz="2000" dirty="0"/>
          </a:p>
        </p:txBody>
      </p:sp>
      <p:sp>
        <p:nvSpPr>
          <p:cNvPr id="8" name="card_92"/>
          <p:cNvSpPr/>
          <p:nvPr/>
        </p:nvSpPr>
        <p:spPr>
          <a:xfrm>
            <a:off x="4297680" y="1463040"/>
            <a:ext cx="34747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h_93"/>
          <p:cNvSpPr txBox="1"/>
          <p:nvPr/>
        </p:nvSpPr>
        <p:spPr>
          <a:xfrm>
            <a:off x="452628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Periódica (i)</a:t>
            </a:r>
            <a:endParaRPr lang="en-US" sz="1800" dirty="0"/>
          </a:p>
        </p:txBody>
      </p:sp>
      <p:sp>
        <p:nvSpPr>
          <p:cNvPr id="10" name="cardb_94"/>
          <p:cNvSpPr txBox="1"/>
          <p:nvPr/>
        </p:nvSpPr>
        <p:spPr>
          <a:xfrm>
            <a:off x="4526280" y="214884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que se aplica en cada periodo.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31089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5651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i = j / m</a:t>
            </a:r>
            <a:endParaRPr lang="en-US" sz="2000" dirty="0"/>
          </a:p>
        </p:txBody>
      </p:sp>
      <p:sp>
        <p:nvSpPr>
          <p:cNvPr id="12" name="card_95"/>
          <p:cNvSpPr/>
          <p:nvPr/>
        </p:nvSpPr>
        <p:spPr>
          <a:xfrm>
            <a:off x="8046720" y="1463040"/>
            <a:ext cx="34747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cardh_96"/>
          <p:cNvSpPr txBox="1"/>
          <p:nvPr/>
        </p:nvSpPr>
        <p:spPr>
          <a:xfrm>
            <a:off x="8275320" y="1645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Efectiva anual</a:t>
            </a:r>
            <a:endParaRPr lang="en-US" sz="1800" dirty="0"/>
          </a:p>
        </p:txBody>
      </p:sp>
      <p:sp>
        <p:nvSpPr>
          <p:cNvPr id="14" name="cardb_97"/>
          <p:cNvSpPr txBox="1"/>
          <p:nvPr/>
        </p:nvSpPr>
        <p:spPr>
          <a:xfrm>
            <a:off x="8275320" y="214884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 que realmente se paga en un año con capitalización.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31089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B5651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E.A. = (1 + i)ᵐ − 1</a:t>
            </a:r>
            <a:endParaRPr lang="en-US" sz="2000" dirty="0"/>
          </a:p>
        </p:txBody>
      </p:sp>
      <p:sp>
        <p:nvSpPr>
          <p:cNvPr id="16" name="fbox_98"/>
          <p:cNvSpPr/>
          <p:nvPr/>
        </p:nvSpPr>
        <p:spPr>
          <a:xfrm>
            <a:off x="548640" y="4114800"/>
            <a:ext cx="11064240" cy="82296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formula_99"/>
          <p:cNvSpPr txBox="1"/>
          <p:nvPr/>
        </p:nvSpPr>
        <p:spPr>
          <a:xfrm>
            <a:off x="548640" y="4114800"/>
            <a:ext cx="11064240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Anticipada → vencida:  i = iₐ / (1 − iₐ)          Entre periodos:  i₂ = (1 + i₁)^(m₁/m₂) − 1</a:t>
            </a:r>
            <a:endParaRPr lang="en-US" sz="2000" dirty="0"/>
          </a:p>
        </p:txBody>
      </p:sp>
      <p:sp>
        <p:nvSpPr>
          <p:cNvPr id="18" name="txt_100"/>
          <p:cNvSpPr txBox="1"/>
          <p:nvPr/>
        </p:nvSpPr>
        <p:spPr>
          <a:xfrm>
            <a:off x="548640" y="5212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2F6F5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Excel: =INT.EFECTIVO(24%;12)  ·  =TASA.NOMINAL(26,82%;12)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mismo "24 %" puede costar tres cosas distintas</a:t>
            </a:r>
            <a:endParaRPr lang="en-US" sz="3200" dirty="0"/>
          </a:p>
        </p:txBody>
      </p:sp>
      <p:sp>
        <p:nvSpPr>
          <p:cNvPr id="3" name="kicker_10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EJEMPLOS RESUELTOS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585216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_102"/>
          <p:cNvSpPr/>
          <p:nvPr/>
        </p:nvSpPr>
        <p:spPr>
          <a:xfrm>
            <a:off x="6766560" y="1463040"/>
            <a:ext cx="4846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103"/>
          <p:cNvSpPr txBox="1"/>
          <p:nvPr/>
        </p:nvSpPr>
        <p:spPr>
          <a:xfrm>
            <a:off x="6995160" y="1645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24 % N.M.V.</a:t>
            </a:r>
            <a:endParaRPr lang="en-US" sz="1800" dirty="0"/>
          </a:p>
        </p:txBody>
      </p:sp>
      <p:sp>
        <p:nvSpPr>
          <p:cNvPr id="7" name="cardb_104"/>
          <p:cNvSpPr txBox="1"/>
          <p:nvPr/>
        </p:nvSpPr>
        <p:spPr>
          <a:xfrm>
            <a:off x="6995160" y="2148840"/>
            <a:ext cx="4389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i = 2 % mensual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E.A. = (1,02)¹² − 1 = 26,82 %</a:t>
            </a:r>
            <a:endParaRPr lang="en-US" sz="1700" dirty="0"/>
          </a:p>
        </p:txBody>
      </p:sp>
      <p:sp>
        <p:nvSpPr>
          <p:cNvPr id="8" name="card_105"/>
          <p:cNvSpPr/>
          <p:nvPr/>
        </p:nvSpPr>
        <p:spPr>
          <a:xfrm>
            <a:off x="6766560" y="3749040"/>
            <a:ext cx="484632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h_106"/>
          <p:cNvSpPr txBox="1"/>
          <p:nvPr/>
        </p:nvSpPr>
        <p:spPr>
          <a:xfrm>
            <a:off x="6995160" y="3931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24 % N.T.A.</a:t>
            </a:r>
            <a:endParaRPr lang="en-US" sz="1800" dirty="0"/>
          </a:p>
        </p:txBody>
      </p:sp>
      <p:sp>
        <p:nvSpPr>
          <p:cNvPr id="10" name="cardb_107"/>
          <p:cNvSpPr txBox="1"/>
          <p:nvPr/>
        </p:nvSpPr>
        <p:spPr>
          <a:xfrm>
            <a:off x="6995160" y="4434840"/>
            <a:ext cx="4389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iₐ = 6 % trimestral anticipada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i = 0,06 / 0,94 = 6,38 %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E.A. = (1,0638)⁴ − 1 = 28,08 %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oferta "más barata" no era la C</a:t>
            </a:r>
            <a:endParaRPr lang="en-US" sz="3200" dirty="0"/>
          </a:p>
        </p:txBody>
      </p:sp>
      <p:sp>
        <p:nvSpPr>
          <p:cNvPr id="3" name="kicker_108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RESOLUCIÓN DEL CASO</a:t>
            </a:r>
            <a:endParaRPr lang="en-US" sz="1200" dirty="0"/>
          </a:p>
        </p:txBody>
      </p:sp>
      <p:graphicFrame>
        <p:nvGraphicFramePr>
          <p:cNvPr id="10" name="tbl_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54864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743200"/>
                <a:gridCol w="164592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Oferta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Tasa anunciada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Tasa E.A.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01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22 % N.M.V.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24,36 %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23,5 % E.A.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23,50 %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21 % N.T.A.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24,07 %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IBR + 12 p.p. N.M.V.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23,45 %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2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3D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Chart 0" descr=""/>
          <p:cNvGraphicFramePr/>
          <p:nvPr/>
        </p:nvGraphicFramePr>
        <p:xfrm>
          <a:off x="6400800" y="1371600"/>
          <a:ext cx="521208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card_110"/>
          <p:cNvSpPr/>
          <p:nvPr/>
        </p:nvSpPr>
        <p:spPr>
          <a:xfrm>
            <a:off x="548640" y="448056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E4EFEA"/>
          </a:solidFill>
          <a:ln w="12700">
            <a:solidFill>
              <a:srgbClr val="E4EFEA"/>
            </a:solidFill>
            <a:prstDash val="solid"/>
          </a:ln>
        </p:spPr>
      </p:sp>
      <p:sp>
        <p:nvSpPr>
          <p:cNvPr id="7" name="cardh_111"/>
          <p:cNvSpPr txBox="1"/>
          <p:nvPr/>
        </p:nvSpPr>
        <p:spPr>
          <a:xfrm>
            <a:off x="777240" y="466344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F5E"/>
                </a:solidFill>
              </a:rPr>
              <a:t>Recomendación: oferta B</a:t>
            </a:r>
            <a:endParaRPr lang="en-US" sz="1800" dirty="0"/>
          </a:p>
        </p:txBody>
      </p:sp>
      <p:sp>
        <p:nvSpPr>
          <p:cNvPr id="8" name="cardb_112"/>
          <p:cNvSpPr txBox="1"/>
          <p:nvPr/>
        </p:nvSpPr>
        <p:spPr>
          <a:xfrm>
            <a:off x="777240" y="516636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 y B cuestan casi lo mismo, pero D está atada a la IBR: si el Banco de la República sube tasas, la cuota sube. Para una empresa que necesita flujos predecibles conviene la B (tasa fija). Esa tasa se usará en la sesión 3.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inflación no se resta: se divide</a:t>
            </a:r>
            <a:endParaRPr lang="en-US" sz="3200" dirty="0"/>
          </a:p>
        </p:txBody>
      </p:sp>
      <p:sp>
        <p:nvSpPr>
          <p:cNvPr id="3" name="kicker_11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4 · TASA REAL (ECUACIÓN DE FISHER)</a:t>
            </a:r>
            <a:endParaRPr lang="en-US" sz="1200" dirty="0"/>
          </a:p>
        </p:txBody>
      </p:sp>
      <p:sp>
        <p:nvSpPr>
          <p:cNvPr id="4" name="fbox_114"/>
          <p:cNvSpPr/>
          <p:nvPr/>
        </p:nvSpPr>
        <p:spPr>
          <a:xfrm>
            <a:off x="548640" y="1554480"/>
            <a:ext cx="566928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ormula_115"/>
          <p:cNvSpPr txBox="1"/>
          <p:nvPr/>
        </p:nvSpPr>
        <p:spPr>
          <a:xfrm>
            <a:off x="548640" y="1554480"/>
            <a:ext cx="566928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(1 + i) = (1 + r) × (1 + π)</a:t>
            </a:r>
            <a:endParaRPr lang="en-US" sz="2600" dirty="0"/>
          </a:p>
        </p:txBody>
      </p:sp>
      <p:sp>
        <p:nvSpPr>
          <p:cNvPr id="6" name="txt_116"/>
          <p:cNvSpPr txBox="1"/>
          <p:nvPr/>
        </p:nvSpPr>
        <p:spPr>
          <a:xfrm>
            <a:off x="548640" y="274320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Oferta B: 23,5 % E.A. · inflación supuesta: 5 %</a:t>
            </a:r>
            <a:endParaRPr lang="en-US" sz="1800" dirty="0"/>
          </a:p>
        </p:txBody>
      </p:sp>
      <p:sp>
        <p:nvSpPr>
          <p:cNvPr id="7" name="stat_117"/>
          <p:cNvSpPr txBox="1"/>
          <p:nvPr/>
        </p:nvSpPr>
        <p:spPr>
          <a:xfrm>
            <a:off x="548640" y="329184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17,62 %</a:t>
            </a:r>
            <a:endParaRPr lang="en-US" sz="4000" dirty="0"/>
          </a:p>
        </p:txBody>
      </p:sp>
      <p:sp>
        <p:nvSpPr>
          <p:cNvPr id="8" name="statl_118"/>
          <p:cNvSpPr txBox="1"/>
          <p:nvPr/>
        </p:nvSpPr>
        <p:spPr>
          <a:xfrm>
            <a:off x="548640" y="4206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tasa real correcta: 1,235 / 1,05 − 1</a:t>
            </a:r>
            <a:endParaRPr lang="en-US" sz="1400" dirty="0"/>
          </a:p>
        </p:txBody>
      </p:sp>
      <p:sp>
        <p:nvSpPr>
          <p:cNvPr id="9" name="stat_119"/>
          <p:cNvSpPr txBox="1"/>
          <p:nvPr/>
        </p:nvSpPr>
        <p:spPr>
          <a:xfrm>
            <a:off x="3474720" y="329184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8C2F3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18,50 %</a:t>
            </a:r>
            <a:endParaRPr lang="en-US" sz="4000" dirty="0"/>
          </a:p>
        </p:txBody>
      </p:sp>
      <p:sp>
        <p:nvSpPr>
          <p:cNvPr id="10" name="statl_120"/>
          <p:cNvSpPr txBox="1"/>
          <p:nvPr/>
        </p:nvSpPr>
        <p:spPr>
          <a:xfrm>
            <a:off x="3474720" y="4206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resta simple (sobreestima el costo)</a:t>
            </a:r>
            <a:endParaRPr lang="en-US" sz="1400" dirty="0"/>
          </a:p>
        </p:txBody>
      </p:sp>
      <p:sp>
        <p:nvSpPr>
          <p:cNvPr id="11" name="card_121"/>
          <p:cNvSpPr/>
          <p:nvPr/>
        </p:nvSpPr>
        <p:spPr>
          <a:xfrm>
            <a:off x="6675120" y="1554480"/>
            <a:ext cx="4937760" cy="4114800"/>
          </a:xfrm>
          <a:prstGeom prst="roundRect">
            <a:avLst>
              <a:gd name="adj" fmla="val 17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cardh_122"/>
          <p:cNvSpPr txBox="1"/>
          <p:nvPr/>
        </p:nvSpPr>
        <p:spPr>
          <a:xfrm>
            <a:off x="6903720" y="17373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Tasas indexadas</a:t>
            </a:r>
            <a:endParaRPr lang="en-US" sz="1800" dirty="0"/>
          </a:p>
        </p:txBody>
      </p:sp>
      <p:sp>
        <p:nvSpPr>
          <p:cNvPr id="13" name="cardb_123"/>
          <p:cNvSpPr txBox="1"/>
          <p:nvPr/>
        </p:nvSpPr>
        <p:spPr>
          <a:xfrm>
            <a:off x="6903720" y="2240280"/>
            <a:ext cx="448056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IBR + puntos, DTF + puntos o IPC + puntos: el margen se suma a la tasa de referencia cuando ambas están en la misma modalidad.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Ejemplo de la oferta D: 9,25 % + 12 % = 21,25 % N.M.V. → 23,45 % E.A.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Riesgo: si la referencia sube, la cuota sube.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Reestructurar deudas: la ecuación de valor</a:t>
            </a:r>
            <a:endParaRPr lang="en-US" sz="3200" dirty="0"/>
          </a:p>
        </p:txBody>
      </p:sp>
      <p:sp>
        <p:nvSpPr>
          <p:cNvPr id="3" name="kicker_12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5 · FECHA FOCAL</a:t>
            </a:r>
            <a:endParaRPr lang="en-US" sz="1200" dirty="0"/>
          </a:p>
        </p:txBody>
      </p:sp>
      <p:sp>
        <p:nvSpPr>
          <p:cNvPr id="4" name="txt_125"/>
          <p:cNvSpPr txBox="1"/>
          <p:nvPr/>
        </p:nvSpPr>
        <p:spPr>
          <a:xfrm>
            <a:off x="548640" y="14173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Tostadora Andina debe $30 M en el mes 3 y $50 M en el mes 8. Propone un único pago en el mes 6. Tasa: 2 % mensual.</a:t>
            </a:r>
            <a:endParaRPr lang="en-US" sz="1800" dirty="0"/>
          </a:p>
        </p:txBody>
      </p:sp>
      <p:sp>
        <p:nvSpPr>
          <p:cNvPr id="5" name="tl_126"/>
          <p:cNvSpPr/>
          <p:nvPr/>
        </p:nvSpPr>
        <p:spPr>
          <a:xfrm>
            <a:off x="914400" y="3429000"/>
            <a:ext cx="9144000" cy="0"/>
          </a:xfrm>
          <a:prstGeom prst="line">
            <a:avLst/>
          </a:prstGeom>
          <a:noFill/>
          <a:ln w="25400">
            <a:solidFill>
              <a:srgbClr val="2E2019"/>
            </a:solidFill>
            <a:prstDash val="solid"/>
          </a:ln>
        </p:spPr>
      </p:sp>
      <p:sp>
        <p:nvSpPr>
          <p:cNvPr id="6" name="tick_127"/>
          <p:cNvSpPr/>
          <p:nvPr/>
        </p:nvSpPr>
        <p:spPr>
          <a:xfrm>
            <a:off x="914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7" name="tickl_128"/>
          <p:cNvSpPr txBox="1"/>
          <p:nvPr/>
        </p:nvSpPr>
        <p:spPr>
          <a:xfrm>
            <a:off x="685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0</a:t>
            </a:r>
            <a:endParaRPr lang="en-US" sz="1200" dirty="0"/>
          </a:p>
        </p:txBody>
      </p:sp>
      <p:sp>
        <p:nvSpPr>
          <p:cNvPr id="8" name="tick_129"/>
          <p:cNvSpPr/>
          <p:nvPr/>
        </p:nvSpPr>
        <p:spPr>
          <a:xfrm>
            <a:off x="2057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9" name="tickl_130"/>
          <p:cNvSpPr txBox="1"/>
          <p:nvPr/>
        </p:nvSpPr>
        <p:spPr>
          <a:xfrm>
            <a:off x="1828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1</a:t>
            </a:r>
            <a:endParaRPr lang="en-US" sz="1200" dirty="0"/>
          </a:p>
        </p:txBody>
      </p:sp>
      <p:sp>
        <p:nvSpPr>
          <p:cNvPr id="10" name="tick_131"/>
          <p:cNvSpPr/>
          <p:nvPr/>
        </p:nvSpPr>
        <p:spPr>
          <a:xfrm>
            <a:off x="3200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1" name="tickl_132"/>
          <p:cNvSpPr txBox="1"/>
          <p:nvPr/>
        </p:nvSpPr>
        <p:spPr>
          <a:xfrm>
            <a:off x="2971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ick_133"/>
          <p:cNvSpPr/>
          <p:nvPr/>
        </p:nvSpPr>
        <p:spPr>
          <a:xfrm>
            <a:off x="4343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3" name="tickl_134"/>
          <p:cNvSpPr txBox="1"/>
          <p:nvPr/>
        </p:nvSpPr>
        <p:spPr>
          <a:xfrm>
            <a:off x="4114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tick_135"/>
          <p:cNvSpPr/>
          <p:nvPr/>
        </p:nvSpPr>
        <p:spPr>
          <a:xfrm>
            <a:off x="5486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5" name="tickl_136"/>
          <p:cNvSpPr txBox="1"/>
          <p:nvPr/>
        </p:nvSpPr>
        <p:spPr>
          <a:xfrm>
            <a:off x="5257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4</a:t>
            </a:r>
            <a:endParaRPr lang="en-US" sz="1200" dirty="0"/>
          </a:p>
        </p:txBody>
      </p:sp>
      <p:sp>
        <p:nvSpPr>
          <p:cNvPr id="16" name="tick_137"/>
          <p:cNvSpPr/>
          <p:nvPr/>
        </p:nvSpPr>
        <p:spPr>
          <a:xfrm>
            <a:off x="6629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7" name="tickl_138"/>
          <p:cNvSpPr txBox="1"/>
          <p:nvPr/>
        </p:nvSpPr>
        <p:spPr>
          <a:xfrm>
            <a:off x="6400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5</a:t>
            </a:r>
            <a:endParaRPr lang="en-US" sz="1200" dirty="0"/>
          </a:p>
        </p:txBody>
      </p:sp>
      <p:sp>
        <p:nvSpPr>
          <p:cNvPr id="18" name="tick_139"/>
          <p:cNvSpPr/>
          <p:nvPr/>
        </p:nvSpPr>
        <p:spPr>
          <a:xfrm>
            <a:off x="7772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19" name="tickl_140"/>
          <p:cNvSpPr txBox="1"/>
          <p:nvPr/>
        </p:nvSpPr>
        <p:spPr>
          <a:xfrm>
            <a:off x="7543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6</a:t>
            </a:r>
            <a:endParaRPr lang="en-US" sz="1200" dirty="0"/>
          </a:p>
        </p:txBody>
      </p:sp>
      <p:sp>
        <p:nvSpPr>
          <p:cNvPr id="20" name="tick_141"/>
          <p:cNvSpPr/>
          <p:nvPr/>
        </p:nvSpPr>
        <p:spPr>
          <a:xfrm>
            <a:off x="8915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1" name="tickl_142"/>
          <p:cNvSpPr txBox="1"/>
          <p:nvPr/>
        </p:nvSpPr>
        <p:spPr>
          <a:xfrm>
            <a:off x="8686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7</a:t>
            </a:r>
            <a:endParaRPr lang="en-US" sz="1200" dirty="0"/>
          </a:p>
        </p:txBody>
      </p:sp>
      <p:sp>
        <p:nvSpPr>
          <p:cNvPr id="22" name="tick_143"/>
          <p:cNvSpPr/>
          <p:nvPr/>
        </p:nvSpPr>
        <p:spPr>
          <a:xfrm>
            <a:off x="10058400" y="3355848"/>
            <a:ext cx="0" cy="146304"/>
          </a:xfrm>
          <a:prstGeom prst="line">
            <a:avLst/>
          </a:prstGeom>
          <a:noFill/>
          <a:ln w="19050">
            <a:solidFill>
              <a:srgbClr val="2E2019"/>
            </a:solidFill>
            <a:prstDash val="solid"/>
          </a:ln>
        </p:spPr>
      </p:sp>
      <p:sp>
        <p:nvSpPr>
          <p:cNvPr id="23" name="tickl_144"/>
          <p:cNvSpPr txBox="1"/>
          <p:nvPr/>
        </p:nvSpPr>
        <p:spPr>
          <a:xfrm>
            <a:off x="9829800" y="35387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8</a:t>
            </a:r>
            <a:endParaRPr lang="en-US" sz="1200" dirty="0"/>
          </a:p>
        </p:txBody>
      </p:sp>
      <p:sp>
        <p:nvSpPr>
          <p:cNvPr id="24" name="unit_145"/>
          <p:cNvSpPr txBox="1"/>
          <p:nvPr/>
        </p:nvSpPr>
        <p:spPr>
          <a:xfrm>
            <a:off x="10149840" y="32918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5B4E"/>
                </a:solidFill>
              </a:rPr>
              <a:t>mes</a:t>
            </a:r>
            <a:endParaRPr lang="en-US" sz="1200" dirty="0"/>
          </a:p>
        </p:txBody>
      </p:sp>
      <p:sp>
        <p:nvSpPr>
          <p:cNvPr id="25" name="arrow_146"/>
          <p:cNvSpPr/>
          <p:nvPr/>
        </p:nvSpPr>
        <p:spPr>
          <a:xfrm>
            <a:off x="4343400" y="3840480"/>
            <a:ext cx="914" cy="731520"/>
          </a:xfrm>
          <a:prstGeom prst="line">
            <a:avLst/>
          </a:prstGeom>
          <a:noFill/>
          <a:ln w="25400">
            <a:solidFill>
              <a:srgbClr val="8C2F39"/>
            </a:solidFill>
            <a:prstDash val="solid"/>
            <a:tailEnd type="triangle"/>
          </a:ln>
        </p:spPr>
      </p:sp>
      <p:sp>
        <p:nvSpPr>
          <p:cNvPr id="26" name="mk_147"/>
          <p:cNvSpPr txBox="1"/>
          <p:nvPr/>
        </p:nvSpPr>
        <p:spPr>
          <a:xfrm>
            <a:off x="3429000" y="46177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C2F39"/>
                </a:solidFill>
              </a:rPr>
              <a:t>$30 M</a:t>
            </a:r>
            <a:endParaRPr lang="en-US" sz="1400" dirty="0"/>
          </a:p>
        </p:txBody>
      </p:sp>
      <p:sp>
        <p:nvSpPr>
          <p:cNvPr id="27" name="arrow_148"/>
          <p:cNvSpPr/>
          <p:nvPr/>
        </p:nvSpPr>
        <p:spPr>
          <a:xfrm>
            <a:off x="10058400" y="3840480"/>
            <a:ext cx="914" cy="731520"/>
          </a:xfrm>
          <a:prstGeom prst="line">
            <a:avLst/>
          </a:prstGeom>
          <a:noFill/>
          <a:ln w="25400">
            <a:solidFill>
              <a:srgbClr val="8C2F39"/>
            </a:solidFill>
            <a:prstDash val="solid"/>
            <a:tailEnd type="triangle"/>
          </a:ln>
        </p:spPr>
      </p:sp>
      <p:sp>
        <p:nvSpPr>
          <p:cNvPr id="28" name="mk_149"/>
          <p:cNvSpPr txBox="1"/>
          <p:nvPr/>
        </p:nvSpPr>
        <p:spPr>
          <a:xfrm>
            <a:off x="9144000" y="46177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C2F39"/>
                </a:solidFill>
              </a:rPr>
              <a:t>$50 M</a:t>
            </a:r>
            <a:endParaRPr lang="en-US" sz="1400" dirty="0"/>
          </a:p>
        </p:txBody>
      </p:sp>
      <p:sp>
        <p:nvSpPr>
          <p:cNvPr id="29" name="arrow_150"/>
          <p:cNvSpPr/>
          <p:nvPr/>
        </p:nvSpPr>
        <p:spPr>
          <a:xfrm flipV="1">
            <a:off x="7772400" y="2514600"/>
            <a:ext cx="914" cy="822960"/>
          </a:xfrm>
          <a:prstGeom prst="line">
            <a:avLst/>
          </a:prstGeom>
          <a:noFill/>
          <a:ln w="25400">
            <a:solidFill>
              <a:srgbClr val="2F6F5E"/>
            </a:solidFill>
            <a:prstDash val="solid"/>
            <a:tailEnd type="triangle"/>
          </a:ln>
        </p:spPr>
      </p:sp>
      <p:sp>
        <p:nvSpPr>
          <p:cNvPr id="30" name="mk_151"/>
          <p:cNvSpPr txBox="1"/>
          <p:nvPr/>
        </p:nvSpPr>
        <p:spPr>
          <a:xfrm>
            <a:off x="6858000" y="20116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F5E"/>
                </a:solidFill>
              </a:rPr>
              <a:t>X = ?</a:t>
            </a:r>
            <a:endParaRPr lang="en-US" sz="1400" dirty="0"/>
          </a:p>
        </p:txBody>
      </p:sp>
      <p:sp>
        <p:nvSpPr>
          <p:cNvPr id="31" name="fbox_152"/>
          <p:cNvSpPr/>
          <p:nvPr/>
        </p:nvSpPr>
        <p:spPr>
          <a:xfrm>
            <a:off x="548640" y="5349240"/>
            <a:ext cx="694944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2" name="formula_153"/>
          <p:cNvSpPr txBox="1"/>
          <p:nvPr/>
        </p:nvSpPr>
        <p:spPr>
          <a:xfrm>
            <a:off x="548640" y="5349240"/>
            <a:ext cx="6949440" cy="7315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= 30.000.000 × (1,02)³ + 50.000.000 / (1,02)²</a:t>
            </a:r>
            <a:endParaRPr lang="en-US" sz="2000" dirty="0"/>
          </a:p>
        </p:txBody>
      </p:sp>
      <p:sp>
        <p:nvSpPr>
          <p:cNvPr id="33" name="stat_154"/>
          <p:cNvSpPr txBox="1"/>
          <p:nvPr/>
        </p:nvSpPr>
        <p:spPr>
          <a:xfrm>
            <a:off x="7863840" y="507492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F6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$79.894.679</a:t>
            </a:r>
            <a:endParaRPr lang="en-US" sz="3000" dirty="0"/>
          </a:p>
        </p:txBody>
      </p:sp>
      <p:sp>
        <p:nvSpPr>
          <p:cNvPr id="34" name="statl_155"/>
          <p:cNvSpPr txBox="1"/>
          <p:nvPr/>
        </p:nvSpPr>
        <p:spPr>
          <a:xfrm>
            <a:off x="7863840" y="56692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5B4E"/>
                </a:solidFill>
              </a:rPr>
              <a:t>pago único en el mes 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Errores que vale la pena anticipar</a:t>
            </a:r>
            <a:endParaRPr lang="en-US" sz="3200" dirty="0"/>
          </a:p>
        </p:txBody>
      </p:sp>
      <p:sp>
        <p:nvSpPr>
          <p:cNvPr id="3" name="kicker_15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ERRORES FRECUENTES</a:t>
            </a:r>
            <a:endParaRPr lang="en-US" sz="1200" dirty="0"/>
          </a:p>
        </p:txBody>
      </p:sp>
      <p:sp>
        <p:nvSpPr>
          <p:cNvPr id="4" name="eo_157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ei_158"/>
          <p:cNvSpPr txBox="1"/>
          <p:nvPr/>
        </p:nvSpPr>
        <p:spPr>
          <a:xfrm>
            <a:off x="5486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6" name="eh_159"/>
          <p:cNvSpPr txBox="1"/>
          <p:nvPr/>
        </p:nvSpPr>
        <p:spPr>
          <a:xfrm>
            <a:off x="141732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Dividir una E.A. entre 12</a:t>
            </a:r>
            <a:endParaRPr lang="en-US" sz="1800" dirty="0"/>
          </a:p>
        </p:txBody>
      </p:sp>
      <p:sp>
        <p:nvSpPr>
          <p:cNvPr id="7" name="eb_160"/>
          <p:cNvSpPr txBox="1"/>
          <p:nvPr/>
        </p:nvSpPr>
        <p:spPr>
          <a:xfrm>
            <a:off x="141732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La tasa mensual equivalente es (1 + E.A.)^(1/12) − 1.</a:t>
            </a:r>
            <a:endParaRPr lang="en-US" sz="1500" dirty="0"/>
          </a:p>
        </p:txBody>
      </p:sp>
      <p:sp>
        <p:nvSpPr>
          <p:cNvPr id="8" name="eo_161"/>
          <p:cNvSpPr/>
          <p:nvPr/>
        </p:nvSpPr>
        <p:spPr>
          <a:xfrm>
            <a:off x="6172200" y="17373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ei_162"/>
          <p:cNvSpPr txBox="1"/>
          <p:nvPr/>
        </p:nvSpPr>
        <p:spPr>
          <a:xfrm>
            <a:off x="617220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0" name="eh_163"/>
          <p:cNvSpPr txBox="1"/>
          <p:nvPr/>
        </p:nvSpPr>
        <p:spPr>
          <a:xfrm>
            <a:off x="7040880" y="1600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Comparar tasas nominales</a:t>
            </a:r>
            <a:endParaRPr lang="en-US" sz="1800" dirty="0"/>
          </a:p>
        </p:txBody>
      </p:sp>
      <p:sp>
        <p:nvSpPr>
          <p:cNvPr id="11" name="eb_164"/>
          <p:cNvSpPr txBox="1"/>
          <p:nvPr/>
        </p:nvSpPr>
        <p:spPr>
          <a:xfrm>
            <a:off x="704088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Solo se comparan tasas efectivas en la misma unidad de tiempo.</a:t>
            </a:r>
            <a:endParaRPr lang="en-US" sz="1500" dirty="0"/>
          </a:p>
        </p:txBody>
      </p:sp>
      <p:sp>
        <p:nvSpPr>
          <p:cNvPr id="12" name="eo_165"/>
          <p:cNvSpPr/>
          <p:nvPr/>
        </p:nvSpPr>
        <p:spPr>
          <a:xfrm>
            <a:off x="54864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ei_166"/>
          <p:cNvSpPr txBox="1"/>
          <p:nvPr/>
        </p:nvSpPr>
        <p:spPr>
          <a:xfrm>
            <a:off x="54864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4" name="eh_167"/>
          <p:cNvSpPr txBox="1"/>
          <p:nvPr/>
        </p:nvSpPr>
        <p:spPr>
          <a:xfrm>
            <a:off x="141732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Restar la inflación</a:t>
            </a:r>
            <a:endParaRPr lang="en-US" sz="1800" dirty="0"/>
          </a:p>
        </p:txBody>
      </p:sp>
      <p:sp>
        <p:nvSpPr>
          <p:cNvPr id="15" name="eb_168"/>
          <p:cNvSpPr txBox="1"/>
          <p:nvPr/>
        </p:nvSpPr>
        <p:spPr>
          <a:xfrm>
            <a:off x="141732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La tasa real sale de la ecuación de Fisher.</a:t>
            </a:r>
            <a:endParaRPr lang="en-US" sz="1500" dirty="0"/>
          </a:p>
        </p:txBody>
      </p:sp>
      <p:sp>
        <p:nvSpPr>
          <p:cNvPr id="16" name="eo_169"/>
          <p:cNvSpPr/>
          <p:nvPr/>
        </p:nvSpPr>
        <p:spPr>
          <a:xfrm>
            <a:off x="6172200" y="39776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ei_170"/>
          <p:cNvSpPr txBox="1"/>
          <p:nvPr/>
        </p:nvSpPr>
        <p:spPr>
          <a:xfrm>
            <a:off x="6172200" y="39776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!</a:t>
            </a:r>
            <a:endParaRPr lang="en-US" sz="2400" dirty="0"/>
          </a:p>
        </p:txBody>
      </p:sp>
      <p:sp>
        <p:nvSpPr>
          <p:cNvPr id="18" name="eh_171"/>
          <p:cNvSpPr txBox="1"/>
          <p:nvPr/>
        </p:nvSpPr>
        <p:spPr>
          <a:xfrm>
            <a:off x="7040880" y="38404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Olvidar los signos en Excel</a:t>
            </a:r>
            <a:endParaRPr lang="en-US" sz="1800" dirty="0"/>
          </a:p>
        </p:txBody>
      </p:sp>
      <p:sp>
        <p:nvSpPr>
          <p:cNvPr id="19" name="eb_172"/>
          <p:cNvSpPr txBox="1"/>
          <p:nvPr/>
        </p:nvSpPr>
        <p:spPr>
          <a:xfrm>
            <a:off x="7040880" y="434340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Lo que entra es positivo y lo que sale es negativo.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8079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17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174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175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Un peso hoy vale más que un peso mañana: no sume valores en fechas distintas.</a:t>
            </a:r>
            <a:endParaRPr lang="en-US" sz="1800" dirty="0"/>
          </a:p>
        </p:txBody>
      </p:sp>
      <p:sp>
        <p:nvSpPr>
          <p:cNvPr id="6" name="cn_176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177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Solo las tasas efectivas se comparan; la tasa anunciada engaña.</a:t>
            </a:r>
            <a:endParaRPr lang="en-US" sz="1800" dirty="0"/>
          </a:p>
        </p:txBody>
      </p:sp>
      <p:sp>
        <p:nvSpPr>
          <p:cNvPr id="8" name="cn_178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179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Toda equivalencia es una ecuación de valor con una fecha focal.</a:t>
            </a:r>
            <a:endParaRPr lang="en-US" sz="1800" dirty="0"/>
          </a:p>
        </p:txBody>
      </p:sp>
      <p:sp>
        <p:nvSpPr>
          <p:cNvPr id="10" name="tarea_180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45352B"/>
          </a:solidFill>
          <a:ln w="12700">
            <a:solidFill>
              <a:srgbClr val="45352B"/>
            </a:solidFill>
            <a:prstDash val="solid"/>
          </a:ln>
        </p:spPr>
      </p:sp>
      <p:sp>
        <p:nvSpPr>
          <p:cNvPr id="11" name="tareat_181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A066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Taller 1 (Momento 1, junto con el Taller 2). Lectura: Meza Orozco (2017), interés compuesto y tasas de interés.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FB3A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stadora Andina">
  <a:themeElements>
    <a:clrScheme name="Tostadora Andina">
      <a:dk1>
        <a:srgbClr val="1E1E1E"/>
      </a:dk1>
      <a:lt1>
        <a:srgbClr val="FFFFFF"/>
      </a:lt1>
      <a:dk2>
        <a:srgbClr val="2E2019"/>
      </a:dk2>
      <a:lt2>
        <a:srgbClr val="F3EFEB"/>
      </a:lt2>
      <a:accent1>
        <a:srgbClr val="B5651D"/>
      </a:accent1>
      <a:accent2>
        <a:srgbClr val="2F6F5E"/>
      </a:accent2>
      <a:accent3>
        <a:srgbClr val="8C2F39"/>
      </a:accent3>
      <a:accent4>
        <a:srgbClr val="6B5B4E"/>
      </a:accent4>
      <a:accent5>
        <a:srgbClr val="D9A066"/>
      </a:accent5>
      <a:accent6>
        <a:srgbClr val="4A6FA5"/>
      </a:accent6>
      <a:hlink>
        <a:srgbClr val="2F6F5E"/>
      </a:hlink>
      <a:folHlink>
        <a:srgbClr val="6B5B4E"/>
      </a:folHlink>
    </a:clrScheme>
    <a:fontScheme name="Tostadora Andi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 · Valor del dinero en el tiempo y tasas</dc:title>
  <dc:subject>PptxGenJS Presentation</dc:subject>
  <dc:creator>Alexander Zamora</dc:creator>
  <cp:lastModifiedBy>Alexander Zamora</cp:lastModifiedBy>
  <cp:revision>1</cp:revision>
  <dcterms:created xsi:type="dcterms:W3CDTF">2026-10-11T19:06:26Z</dcterms:created>
  <dcterms:modified xsi:type="dcterms:W3CDTF">2026-10-11T19:06:26Z</dcterms:modified>
</cp:coreProperties>
</file>